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7" r:id="rId4"/>
    <p:sldId id="262" r:id="rId5"/>
    <p:sldId id="260" r:id="rId6"/>
    <p:sldId id="261" r:id="rId7"/>
    <p:sldId id="259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0%D0%A2%D0%A4%D0%91%D0%B0%D0%BD%D0%BA" TargetMode="External"/><Relationship Id="rId3" Type="http://schemas.openxmlformats.org/officeDocument/2006/relationships/hyperlink" Target="https://ru.wikipedia.org/wiki/%D0%90%D0%BA%D1%82%D0%B8%D0%B2%D1%8B_%D0%B1%D0%B0%D0%BD%D0%BA%D0%B0" TargetMode="External"/><Relationship Id="rId7" Type="http://schemas.openxmlformats.org/officeDocument/2006/relationships/hyperlink" Target="https://ru.wikipedia.org/w/index.php?title=%D0%91%D0%B0%D0%BD%D0%BA_%D0%A6%D0%B5%D0%BD%D1%82%D1%80%D0%9A%D1%80%D0%B5%D0%B4%D0%B8%D1%82&amp;action=edit&amp;redlink=1" TargetMode="External"/><Relationship Id="rId12" Type="http://schemas.openxmlformats.org/officeDocument/2006/relationships/hyperlink" Target="https://ru.wikipedia.org/w/index.php?title=%D0%A1%D0%B8%D1%82%D0%B8%D0%B1%D0%B0%D0%BD%D0%BA_%D0%9A%D0%B0%D0%B7%D0%B0%D1%85%D1%81%D1%82%D0%B0%D0%BD&amp;action=edit&amp;redlink=1" TargetMode="External"/><Relationship Id="rId2" Type="http://schemas.openxmlformats.org/officeDocument/2006/relationships/hyperlink" Target="https://ru.wikipedia.org/wiki/%D0%9A%D0%B0%D0%B7%D0%B0%D1%85%D1%81%D1%82%D0%B0%D0%B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D%D0%B0%D1%80%D0%BE%D0%B4%D0%BD%D1%8B%D0%B9_%D0%B1%D0%B0%D0%BD%D0%BA_%D0%9A%D0%B0%D0%B7%D0%B0%D1%85%D1%81%D1%82%D0%B0%D0%BD%D0%B0" TargetMode="External"/><Relationship Id="rId11" Type="http://schemas.openxmlformats.org/officeDocument/2006/relationships/hyperlink" Target="https://ru.wikipedia.org/wiki/%D0%94%D0%91_%D0%90%D0%9E_%C2%AB%D0%A1%D0%B1%D0%B5%D1%80%D0%B1%D0%B0%D0%BD%D0%BA%C2%BB" TargetMode="External"/><Relationship Id="rId5" Type="http://schemas.openxmlformats.org/officeDocument/2006/relationships/hyperlink" Target="https://ru.wikipedia.org/wiki/%D0%9A%D0%B0%D0%B7%D0%BA%D0%BE%D0%BC%D0%BC%D0%B5%D1%80%D1%86%D0%B1%D0%B0%D0%BD%D0%BA" TargetMode="External"/><Relationship Id="rId10" Type="http://schemas.openxmlformats.org/officeDocument/2006/relationships/hyperlink" Target="https://ru.wikipedia.org/wiki/Kaspi_bank" TargetMode="External"/><Relationship Id="rId4" Type="http://schemas.openxmlformats.org/officeDocument/2006/relationships/hyperlink" Target="https://ru.wikipedia.org/wiki/%D0%9A%D0%BE%D0%BC%D0%BC%D0%B5%D1%80%D1%87%D0%B5%D1%81%D0%BA%D0%B8%D0%B9_%D0%B1%D0%B0%D0%BD%D0%BA" TargetMode="External"/><Relationship Id="rId9" Type="http://schemas.openxmlformats.org/officeDocument/2006/relationships/hyperlink" Target="https://ru.wikipedia.org/wiki/%D0%95%D0%B2%D1%80%D0%B0%D0%B7%D0%B8%D0%B9%D1%81%D0%BA%D0%B8%D0%B9_%D0%B1%D0%B0%D0%BD%D0%BA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/index.php?title=%D0%AD%D0%BA%D1%81%D0%B8%D0%BC%D0%B1%D0%B0%D0%BD%D0%BA_%D0%9A%D0%B0%D0%B7%D0%B0%D1%85%D1%81%D1%82%D0%B0%D0%BD&amp;action=edit&amp;redlink=1" TargetMode="External"/><Relationship Id="rId13" Type="http://schemas.openxmlformats.org/officeDocument/2006/relationships/hyperlink" Target="https://ru.wikipedia.org/wiki/%D0%A5%D0%BE%D1%83%D0%BC_%D0%BA%D1%80%D0%B5%D0%B4%D0%B8%D1%82_%D1%8D%D0%BD%D0%B4_%D1%84%D0%B8%D0%BD%D0%B0%D0%BD%D1%81_%D0%B1%D0%B0%D0%BD%D0%BA" TargetMode="External"/><Relationship Id="rId18" Type="http://schemas.openxmlformats.org/officeDocument/2006/relationships/hyperlink" Target="https://ru.wikipedia.org/w/index.php?title=%D0%91%D0%B0%D0%BD%D0%BA_Kassa_Nova&amp;action=edit&amp;redlink=1" TargetMode="External"/><Relationship Id="rId26" Type="http://schemas.openxmlformats.org/officeDocument/2006/relationships/hyperlink" Target="https://ru.wikipedia.org/w/index.php?title=%D0%97%D0%B0%D0%BC%D0%B0%D0%BD-%D0%91%D0%B0%D0%BD%D0%BA&amp;action=edit&amp;redlink=1" TargetMode="External"/><Relationship Id="rId3" Type="http://schemas.openxmlformats.org/officeDocument/2006/relationships/hyperlink" Target="https://ru.wikipedia.org/w/index.php?title=%D0%A6%D0%B5%D1%81%D0%BD%D0%B0%D0%B1%D0%B0%D0%BD%D0%BA&amp;action=edit&amp;redlink=1" TargetMode="External"/><Relationship Id="rId21" Type="http://schemas.openxmlformats.org/officeDocument/2006/relationships/hyperlink" Target="https://ru.wikipedia.org/w/index.php?title=Al_Hilal&amp;action=edit&amp;redlink=1" TargetMode="External"/><Relationship Id="rId7" Type="http://schemas.openxmlformats.org/officeDocument/2006/relationships/hyperlink" Target="https://ru.wikipedia.org/w/index.php?title=KazInvestBank&amp;action=edit&amp;redlink=1" TargetMode="External"/><Relationship Id="rId12" Type="http://schemas.openxmlformats.org/officeDocument/2006/relationships/hyperlink" Target="https://ru.wikipedia.org/wiki/%D0%91%D0%B0%D0%BD%D0%BA_%D0%92%D0%A2%D0%91" TargetMode="External"/><Relationship Id="rId17" Type="http://schemas.openxmlformats.org/officeDocument/2006/relationships/hyperlink" Target="https://ru.wikipedia.org/w/index.php?title=%D0%9A%D0%97%D0%98_%D0%91%D0%B0%D0%BD%D0%BA&amp;action=edit&amp;redlink=1" TargetMode="External"/><Relationship Id="rId25" Type="http://schemas.openxmlformats.org/officeDocument/2006/relationships/hyperlink" Target="https://ru.wikipedia.org/w/index.php?title=%D0%90%D0%BB%D1%82%D1%8B%D0%BD_%D0%91%D0%B0%D0%BD%D0%BA&amp;action=edit&amp;redlink=1" TargetMode="External"/><Relationship Id="rId2" Type="http://schemas.openxmlformats.org/officeDocument/2006/relationships/hyperlink" Target="https://ru.wikipedia.org/wiki/%D0%9D%D1%83%D1%80%D0%B1%D0%B0%D0%BD%D0%BA" TargetMode="External"/><Relationship Id="rId16" Type="http://schemas.openxmlformats.org/officeDocument/2006/relationships/hyperlink" Target="https://ru.wikipedia.org/w/index.php?title=%D0%91%D0%B0%D0%BD%D0%BA%D0%9F%D0%BE%D0%B7%D0%B8%D1%82%D0%B8%D0%B2_%D0%9A%D0%B0%D0%B7%D0%B0%D1%85%D1%81%D1%82%D0%B0%D0%BD&amp;action=edit&amp;redlink=1" TargetMode="External"/><Relationship Id="rId20" Type="http://schemas.openxmlformats.org/officeDocument/2006/relationships/hyperlink" Target="https://ru.wikipedia.org/wiki/%D0%A8%D0%B8%D0%BD%D1%85%D0%B0%D0%BD_%D0%91%D0%B0%D0%BD%D0%BA_%D0%9A%D0%B0%D0%B7%D0%B0%D1%85%D1%81%D1%82%D0%B0%D0%B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0%D0%BB%D1%8C%D1%84%D0%B0-%D0%B1%D0%B0%D0%BD%D0%BA" TargetMode="External"/><Relationship Id="rId11" Type="http://schemas.openxmlformats.org/officeDocument/2006/relationships/hyperlink" Target="https://ru.wikipedia.org/wiki/%D0%90%D1%81%D1%82%D0%B0%D0%BD%D0%B0-%D0%A4%D0%B8%D0%BD%D0%B0%D0%BD%D1%81" TargetMode="External"/><Relationship Id="rId24" Type="http://schemas.openxmlformats.org/officeDocument/2006/relationships/hyperlink" Target="https://ru.wikipedia.org/w/index.php?title=Qazaq_%D0%B1%D0%B0%D0%BD%D0%BA&amp;action=edit&amp;redlink=1" TargetMode="External"/><Relationship Id="rId5" Type="http://schemas.openxmlformats.org/officeDocument/2006/relationships/hyperlink" Target="https://ru.wikipedia.org/wiki/%D0%96%D0%B8%D0%BB%D1%81%D1%82%D1%80%D0%BE%D0%B9%D1%81%D0%B1%D0%B5%D1%80%D0%B1%D0%B0%D0%BD%D0%BA_%D0%9A%D0%B0%D0%B7%D0%B0%D1%85%D1%81%D1%82%D0%B0%D0%BD%D0%B0" TargetMode="External"/><Relationship Id="rId15" Type="http://schemas.openxmlformats.org/officeDocument/2006/relationships/hyperlink" Target="https://ru.wikipedia.org/w/index.php?title=AsiaCredit_Bank&amp;action=edit&amp;redlink=1" TargetMode="External"/><Relationship Id="rId23" Type="http://schemas.openxmlformats.org/officeDocument/2006/relationships/hyperlink" Target="https://ru.wikipedia.org/w/index.php?title=Capital_Bank&amp;action=edit&amp;redlink=1" TargetMode="External"/><Relationship Id="rId10" Type="http://schemas.openxmlformats.org/officeDocument/2006/relationships/hyperlink" Target="https://ru.wikipedia.org/wiki/Bank_of_China" TargetMode="External"/><Relationship Id="rId19" Type="http://schemas.openxmlformats.org/officeDocument/2006/relationships/hyperlink" Target="https://ru.wikipedia.org/wiki/Bank_RBK" TargetMode="External"/><Relationship Id="rId4" Type="http://schemas.openxmlformats.org/officeDocument/2006/relationships/hyperlink" Target="https://ru.wikipedia.org/w/index.php?title=ForteBank&amp;action=edit&amp;redlink=1" TargetMode="External"/><Relationship Id="rId9" Type="http://schemas.openxmlformats.org/officeDocument/2006/relationships/hyperlink" Target="https://ru.wikipedia.org/w/index.php?title=Delta_Bank&amp;action=edit&amp;redlink=1" TargetMode="External"/><Relationship Id="rId14" Type="http://schemas.openxmlformats.org/officeDocument/2006/relationships/hyperlink" Target="https://ru.wikipedia.org/w/index.php?title=%D0%A2%D0%9F%D0%91_%D0%9A%D0%B8%D1%82%D0%B0%D1%8F&amp;action=edit&amp;redlink=1" TargetMode="External"/><Relationship Id="rId22" Type="http://schemas.openxmlformats.org/officeDocument/2006/relationships/hyperlink" Target="https://ru.wikipedia.org/w/index.php?title=PNB_%D0%9A%D0%B0%D0%B7%D0%B0%D1%85%D1%81%D1%82%D0%B0%D0%BD_%D0%91%D0%B0%D0%BD%D0%BA&amp;action=edit&amp;redlink=1" TargetMode="External"/><Relationship Id="rId27" Type="http://schemas.openxmlformats.org/officeDocument/2006/relationships/hyperlink" Target="https://ru.wikipedia.org/w/index.php?title=%D0%9D%D0%B0%D1%86%D0%B8%D0%BE%D0%BD%D0%B0%D0%BB%D1%8C%D0%BD%D1%8B%D0%B9_%D0%B1%D0%B0%D0%BD%D0%BA_%D0%9F%D0%B0%D0%BA%D0%B8%D1%81%D1%82%D0%B0%D0%BD%D0%B0&amp;action=edit&amp;redlink=1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214554"/>
            <a:ext cx="8458200" cy="3071834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tx1"/>
                </a:solidFill>
                <a:latin typeface="+mn-lt"/>
              </a:rPr>
              <a:t>Банк </a:t>
            </a:r>
            <a:r>
              <a:rPr lang="ru-RU" sz="4800" b="1" dirty="0" err="1" smtClean="0">
                <a:solidFill>
                  <a:schemeClr val="tx1"/>
                </a:solidFill>
                <a:latin typeface="+mn-lt"/>
              </a:rPr>
              <a:t>туралы</a:t>
            </a:r>
            <a:r>
              <a:rPr lang="ru-RU" sz="48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4800" b="1" dirty="0" err="1" smtClean="0">
                <a:solidFill>
                  <a:schemeClr val="tx1"/>
                </a:solidFill>
                <a:latin typeface="+mn-lt"/>
              </a:rPr>
              <a:t>түсінік</a:t>
            </a:r>
            <a:r>
              <a:rPr lang="ru-RU" sz="4800" b="1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ru-RU" sz="4800" b="1" dirty="0" err="1" smtClean="0">
                <a:solidFill>
                  <a:schemeClr val="tx1"/>
                </a:solidFill>
                <a:latin typeface="+mn-lt"/>
              </a:rPr>
              <a:t>оның түрлері</a:t>
            </a:r>
            <a:r>
              <a:rPr lang="ru-RU" sz="4800" b="1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ru-RU" sz="4800" b="1" dirty="0" err="1" smtClean="0">
                <a:solidFill>
                  <a:schemeClr val="tx1"/>
                </a:solidFill>
                <a:latin typeface="+mn-lt"/>
              </a:rPr>
              <a:t>қызметтері</a:t>
            </a:r>
            <a:r>
              <a:rPr lang="ru-RU" sz="4800" b="1" dirty="0" smtClean="0">
                <a:solidFill>
                  <a:schemeClr val="tx1"/>
                </a:solidFill>
                <a:latin typeface="+mn-lt"/>
              </a:rPr>
              <a:t>.</a:t>
            </a:r>
            <a:br>
              <a:rPr lang="ru-RU" sz="48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4800" b="1" dirty="0" err="1" smtClean="0">
                <a:solidFill>
                  <a:schemeClr val="tx1"/>
                </a:solidFill>
                <a:latin typeface="+mn-lt"/>
              </a:rPr>
              <a:t>Қазақстандағы </a:t>
            </a:r>
            <a:r>
              <a:rPr lang="ru-RU" sz="4800" b="1" dirty="0" smtClean="0">
                <a:solidFill>
                  <a:schemeClr val="tx1"/>
                </a:solidFill>
                <a:latin typeface="+mn-lt"/>
              </a:rPr>
              <a:t>банк </a:t>
            </a:r>
            <a:r>
              <a:rPr lang="ru-RU" sz="4800" b="1" dirty="0" err="1" smtClean="0">
                <a:solidFill>
                  <a:schemeClr val="tx1"/>
                </a:solidFill>
                <a:latin typeface="+mn-lt"/>
              </a:rPr>
              <a:t>жүйесі</a:t>
            </a:r>
            <a:r>
              <a:rPr lang="ru-RU" sz="4800" b="1" dirty="0" smtClean="0">
                <a:latin typeface="+mn-lt"/>
              </a:rPr>
              <a:t/>
            </a:r>
            <a:br>
              <a:rPr lang="ru-RU" sz="4800" b="1" dirty="0" smtClean="0">
                <a:latin typeface="+mn-lt"/>
              </a:rPr>
            </a:br>
            <a:endParaRPr lang="ru-RU" sz="4800" b="1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4400" b="1" dirty="0" smtClean="0">
                <a:solidFill>
                  <a:schemeClr val="tx1"/>
                </a:solidFill>
              </a:rPr>
              <a:t>Жоспар: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785926"/>
            <a:ext cx="8503920" cy="4313122"/>
          </a:xfrm>
        </p:spPr>
        <p:txBody>
          <a:bodyPr/>
          <a:lstStyle/>
          <a:p>
            <a:r>
              <a:rPr lang="ru-RU" dirty="0" smtClean="0"/>
              <a:t>Банк </a:t>
            </a:r>
            <a:r>
              <a:rPr lang="ru-RU" dirty="0" err="1" smtClean="0"/>
              <a:t>туралы</a:t>
            </a:r>
            <a:r>
              <a:rPr lang="ru-RU" dirty="0" smtClean="0"/>
              <a:t> </a:t>
            </a:r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түсінік</a:t>
            </a:r>
            <a:endParaRPr lang="ru-RU" dirty="0" smtClean="0"/>
          </a:p>
          <a:p>
            <a:r>
              <a:rPr lang="ru-RU" dirty="0" err="1" smtClean="0"/>
              <a:t>Банктің түрлері және оның операциялары</a:t>
            </a:r>
            <a:endParaRPr lang="ru-RU" dirty="0" smtClean="0"/>
          </a:p>
          <a:p>
            <a:r>
              <a:rPr lang="kk-KZ" dirty="0" smtClean="0"/>
              <a:t>Орталық банк және оның қызметі</a:t>
            </a:r>
          </a:p>
          <a:p>
            <a:r>
              <a:rPr lang="kk-KZ" dirty="0" smtClean="0"/>
              <a:t>Қазақстандағы банк жүйесі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00174"/>
            <a:ext cx="8842248" cy="4598874"/>
          </a:xfrm>
        </p:spPr>
        <p:txBody>
          <a:bodyPr/>
          <a:lstStyle/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	Қазіргі несие жүйесі – ұзақ тарихи дамудың нәтижесі және ол нарықтық экономика талаптарына сай өзгеріп отырады. Қазіргі несиелік жүйеде мынандай </a:t>
            </a:r>
            <a:r>
              <a:rPr lang="kk-KZ" u="sng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негізгі буын бар: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Орталық банк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Коммерциялық банк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Маманданған несие-қаржы институты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594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dirty="0" err="1" smtClean="0"/>
              <a:t>Несие</a:t>
            </a:r>
            <a:r>
              <a:rPr lang="ru-RU" dirty="0" smtClean="0"/>
              <a:t> </a:t>
            </a:r>
            <a:r>
              <a:rPr lang="ru-RU" dirty="0" err="1" smtClean="0"/>
              <a:t>жүйесінің негізгі</a:t>
            </a:r>
            <a:r>
              <a:rPr lang="ru-RU" dirty="0" smtClean="0"/>
              <a:t> </a:t>
            </a:r>
            <a:r>
              <a:rPr lang="ru-RU" dirty="0" err="1" smtClean="0"/>
              <a:t>буынын</a:t>
            </a:r>
            <a:r>
              <a:rPr lang="ru-RU" dirty="0" smtClean="0"/>
              <a:t> ─ </a:t>
            </a:r>
            <a:r>
              <a:rPr lang="ru-RU" dirty="0" err="1" smtClean="0"/>
              <a:t>банктер</a:t>
            </a:r>
            <a:r>
              <a:rPr lang="ru-RU" dirty="0" smtClean="0"/>
              <a:t>. </a:t>
            </a:r>
            <a:r>
              <a:rPr lang="ru-RU" dirty="0" err="1" smtClean="0"/>
              <a:t>Себебі</a:t>
            </a:r>
            <a:r>
              <a:rPr lang="ru-RU" dirty="0" smtClean="0"/>
              <a:t> масштабы </a:t>
            </a:r>
            <a:r>
              <a:rPr lang="ru-RU" dirty="0" err="1" smtClean="0"/>
              <a:t>және маңызы жөнінен несие</a:t>
            </a:r>
            <a:r>
              <a:rPr lang="ru-RU" dirty="0" smtClean="0"/>
              <a:t> </a:t>
            </a:r>
            <a:r>
              <a:rPr lang="ru-RU" dirty="0" err="1" smtClean="0"/>
              <a:t>қатынастарының басым</a:t>
            </a:r>
            <a:r>
              <a:rPr lang="ru-RU" dirty="0" smtClean="0"/>
              <a:t> </a:t>
            </a:r>
            <a:r>
              <a:rPr lang="ru-RU" dirty="0" err="1" smtClean="0"/>
              <a:t>көпшілігі банктер</a:t>
            </a:r>
            <a:r>
              <a:rPr lang="ru-RU" dirty="0" smtClean="0"/>
              <a:t> </a:t>
            </a:r>
            <a:r>
              <a:rPr lang="ru-RU" dirty="0" err="1" smtClean="0"/>
              <a:t>арқылы өтеді</a:t>
            </a:r>
            <a:r>
              <a:rPr lang="ru-RU" dirty="0" smtClean="0"/>
              <a:t>. </a:t>
            </a:r>
            <a:r>
              <a:rPr lang="ru-RU" dirty="0" err="1" smtClean="0"/>
              <a:t>Банктер</a:t>
            </a:r>
            <a:r>
              <a:rPr lang="ru-RU" dirty="0" smtClean="0"/>
              <a:t> </a:t>
            </a:r>
            <a:r>
              <a:rPr lang="ru-RU" dirty="0" err="1" smtClean="0"/>
              <a:t>мемлекет</a:t>
            </a:r>
            <a:r>
              <a:rPr lang="ru-RU" dirty="0" smtClean="0"/>
              <a:t> пен </a:t>
            </a:r>
            <a:r>
              <a:rPr lang="ru-RU" dirty="0" err="1" smtClean="0"/>
              <a:t>кәсіпорындардың</a:t>
            </a:r>
            <a:r>
              <a:rPr lang="ru-RU" dirty="0" smtClean="0"/>
              <a:t>, </a:t>
            </a:r>
            <a:r>
              <a:rPr lang="ru-RU" dirty="0" err="1" smtClean="0"/>
              <a:t>акционерлік</a:t>
            </a:r>
            <a:r>
              <a:rPr lang="ru-RU" dirty="0" smtClean="0"/>
              <a:t> </a:t>
            </a:r>
            <a:r>
              <a:rPr lang="ru-RU" dirty="0" err="1" smtClean="0"/>
              <a:t>қоғамдар </a:t>
            </a:r>
            <a:r>
              <a:rPr lang="ru-RU" dirty="0" smtClean="0"/>
              <a:t>мен </a:t>
            </a:r>
            <a:r>
              <a:rPr lang="ru-RU" dirty="0" err="1" smtClean="0"/>
              <a:t>жауапкершілігі</a:t>
            </a:r>
            <a:r>
              <a:rPr lang="ru-RU" dirty="0" smtClean="0"/>
              <a:t> </a:t>
            </a:r>
            <a:r>
              <a:rPr lang="ru-RU" dirty="0" err="1" smtClean="0"/>
              <a:t>шектеулі</a:t>
            </a:r>
            <a:r>
              <a:rPr lang="ru-RU" dirty="0" smtClean="0"/>
              <a:t> </a:t>
            </a:r>
            <a:r>
              <a:rPr lang="ru-RU" dirty="0" err="1" smtClean="0"/>
              <a:t>серістіктердің</a:t>
            </a:r>
            <a:r>
              <a:rPr lang="ru-RU" dirty="0" smtClean="0"/>
              <a:t>, </a:t>
            </a:r>
            <a:r>
              <a:rPr lang="ru-RU" dirty="0" err="1" smtClean="0"/>
              <a:t>мектеп</a:t>
            </a:r>
            <a:r>
              <a:rPr lang="ru-RU" dirty="0" smtClean="0"/>
              <a:t> пен </a:t>
            </a:r>
            <a:r>
              <a:rPr lang="ru-RU" dirty="0" err="1" smtClean="0"/>
              <a:t>ауруханалардың және халықтың уақытша </a:t>
            </a:r>
            <a:r>
              <a:rPr lang="ru-RU" dirty="0" smtClean="0"/>
              <a:t>бос </a:t>
            </a:r>
            <a:r>
              <a:rPr lang="ru-RU" dirty="0" err="1" smtClean="0"/>
              <a:t>ақшаларын шоғырландырып</a:t>
            </a:r>
            <a:r>
              <a:rPr lang="ru-RU" dirty="0" smtClean="0"/>
              <a:t>, </a:t>
            </a:r>
            <a:r>
              <a:rPr lang="ru-RU" dirty="0" err="1" smtClean="0"/>
              <a:t>оларды</a:t>
            </a:r>
            <a:r>
              <a:rPr lang="ru-RU" dirty="0" smtClean="0"/>
              <a:t> </a:t>
            </a:r>
            <a:r>
              <a:rPr lang="ru-RU" dirty="0" err="1" smtClean="0"/>
              <a:t>іс-жүзіндегі капиталға айналдырады</a:t>
            </a:r>
            <a:r>
              <a:rPr lang="ru-RU" dirty="0" smtClean="0"/>
              <a:t>.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қатар, </a:t>
            </a:r>
            <a:r>
              <a:rPr lang="ru-RU" dirty="0" smtClean="0"/>
              <a:t>банк </a:t>
            </a:r>
            <a:r>
              <a:rPr lang="ru-RU" dirty="0" err="1" smtClean="0"/>
              <a:t>төлем</a:t>
            </a:r>
            <a:r>
              <a:rPr lang="ru-RU" dirty="0" smtClean="0"/>
              <a:t>, </a:t>
            </a:r>
            <a:r>
              <a:rPr lang="ru-RU" dirty="0" err="1" smtClean="0"/>
              <a:t>есептеу</a:t>
            </a:r>
            <a:r>
              <a:rPr lang="ru-RU" dirty="0" smtClean="0"/>
              <a:t>, </a:t>
            </a:r>
            <a:r>
              <a:rPr lang="ru-RU" dirty="0" err="1" smtClean="0"/>
              <a:t>несие</a:t>
            </a:r>
            <a:r>
              <a:rPr lang="ru-RU" dirty="0" smtClean="0"/>
              <a:t> беру, </a:t>
            </a:r>
            <a:r>
              <a:rPr lang="ru-RU" dirty="0" err="1" smtClean="0"/>
              <a:t>сақтандыру және </a:t>
            </a:r>
            <a:r>
              <a:rPr lang="ru-RU" dirty="0" smtClean="0"/>
              <a:t>т.б. </a:t>
            </a:r>
            <a:r>
              <a:rPr lang="ru-RU" dirty="0" err="1" smtClean="0"/>
              <a:t>көптеген </a:t>
            </a:r>
            <a:r>
              <a:rPr lang="ru-RU" dirty="0" smtClean="0"/>
              <a:t>сан </a:t>
            </a:r>
            <a:r>
              <a:rPr lang="ru-RU" dirty="0" err="1" smtClean="0"/>
              <a:t>алуан</a:t>
            </a:r>
            <a:r>
              <a:rPr lang="ru-RU" dirty="0" smtClean="0"/>
              <a:t> </a:t>
            </a:r>
            <a:r>
              <a:rPr lang="ru-RU" dirty="0" err="1" smtClean="0"/>
              <a:t>операцияларды</a:t>
            </a:r>
            <a:r>
              <a:rPr lang="ru-RU" dirty="0" smtClean="0"/>
              <a:t> </a:t>
            </a:r>
            <a:r>
              <a:rPr lang="ru-RU" dirty="0" err="1" smtClean="0"/>
              <a:t>жүргізеді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00050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Банк </a:t>
            </a:r>
            <a:r>
              <a:rPr lang="ru-RU" dirty="0" err="1" smtClean="0">
                <a:solidFill>
                  <a:schemeClr val="tx1"/>
                </a:solidFill>
              </a:rPr>
              <a:t>деген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ұғым </a:t>
            </a:r>
            <a:r>
              <a:rPr lang="ru-RU" dirty="0" smtClean="0">
                <a:solidFill>
                  <a:schemeClr val="tx1"/>
                </a:solidFill>
              </a:rPr>
              <a:t>не, </a:t>
            </a:r>
            <a:r>
              <a:rPr lang="ru-RU" dirty="0" err="1" smtClean="0">
                <a:solidFill>
                  <a:schemeClr val="tx1"/>
                </a:solidFill>
              </a:rPr>
              <a:t>ол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қалай пайда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болды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деген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сұраққа жауап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іздестірейік</a:t>
            </a:r>
            <a:r>
              <a:rPr lang="ru-RU" dirty="0" smtClean="0">
                <a:solidFill>
                  <a:schemeClr val="tx1"/>
                </a:solidFill>
              </a:rPr>
              <a:t>. «Банк» </a:t>
            </a:r>
            <a:r>
              <a:rPr lang="ru-RU" dirty="0" err="1" smtClean="0">
                <a:solidFill>
                  <a:schemeClr val="tx1"/>
                </a:solidFill>
              </a:rPr>
              <a:t>деген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ұғымы италиян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сөзі </a:t>
            </a:r>
            <a:r>
              <a:rPr lang="ru-RU" dirty="0" smtClean="0">
                <a:solidFill>
                  <a:schemeClr val="tx1"/>
                </a:solidFill>
              </a:rPr>
              <a:t>«</a:t>
            </a:r>
            <a:r>
              <a:rPr lang="ru-RU" dirty="0" err="1" smtClean="0">
                <a:solidFill>
                  <a:schemeClr val="tx1"/>
                </a:solidFill>
              </a:rPr>
              <a:t>bank</a:t>
            </a:r>
            <a:r>
              <a:rPr lang="ru-RU" dirty="0" smtClean="0">
                <a:solidFill>
                  <a:schemeClr val="tx1"/>
                </a:solidFill>
              </a:rPr>
              <a:t>» ─ </a:t>
            </a:r>
            <a:r>
              <a:rPr lang="ru-RU" dirty="0" err="1" smtClean="0">
                <a:solidFill>
                  <a:schemeClr val="tx1"/>
                </a:solidFill>
              </a:rPr>
              <a:t>орындық</a:t>
            </a:r>
            <a:r>
              <a:rPr lang="ru-RU" dirty="0" smtClean="0">
                <a:solidFill>
                  <a:schemeClr val="tx1"/>
                </a:solidFill>
              </a:rPr>
              <a:t>, «</a:t>
            </a:r>
            <a:r>
              <a:rPr lang="ru-RU" dirty="0" err="1" smtClean="0">
                <a:solidFill>
                  <a:schemeClr val="tx1"/>
                </a:solidFill>
              </a:rPr>
              <a:t>айырбас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орындығы </a:t>
            </a:r>
            <a:r>
              <a:rPr lang="ru-RU" dirty="0" smtClean="0">
                <a:solidFill>
                  <a:schemeClr val="tx1"/>
                </a:solidFill>
              </a:rPr>
              <a:t>─ </a:t>
            </a:r>
            <a:r>
              <a:rPr lang="ru-RU" dirty="0" err="1" smtClean="0">
                <a:solidFill>
                  <a:schemeClr val="tx1"/>
                </a:solidFill>
              </a:rPr>
              <a:t>айырбас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орны</a:t>
            </a:r>
            <a:r>
              <a:rPr lang="ru-RU" dirty="0" smtClean="0">
                <a:solidFill>
                  <a:schemeClr val="tx1"/>
                </a:solidFill>
              </a:rPr>
              <a:t>» </a:t>
            </a:r>
            <a:r>
              <a:rPr lang="ru-RU" dirty="0" err="1" smtClean="0">
                <a:solidFill>
                  <a:schemeClr val="tx1"/>
                </a:solidFill>
              </a:rPr>
              <a:t>дегенді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білдіреді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Банктің атқаратын қызметерін негізінен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төмендегідей топтастыруға болады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642910" y="1857364"/>
            <a:ext cx="771530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Уақытша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ақша қаражаттарын тарту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жинақтау және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оны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қарыз капиталына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айналдыру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Кәсіпорынға, мемлекетке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жеке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адамдарға несие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беру,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бағалы қағаздармен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операция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жүргізу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Ақша айналымын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ретеу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Банк ─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әртүрлі шаруашылық субъектілердің төлемайналымы жүретін орталық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Банк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өзінің есеп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айырысу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жүйесі арқылы клиенттеріне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айырбас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капитал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және ақша айналымын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жүргізуге мүмкіндік туғызады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Айналымға несие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құралдарын шығару.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Банк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клиентін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тек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жинаған уақытша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ақша қаражатымен несиелеп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қана қоймай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сонымен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қатар депозиттік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чектерді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вексельдерді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шығарумен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несиелейді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Экономикалық және қаржылық кеңес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беру.</a:t>
            </a:r>
            <a:endParaRPr kumimoji="0" lang="ru-RU" sz="4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/>
              <a:t>Орындайтын</a:t>
            </a:r>
            <a:r>
              <a:rPr lang="ru-RU" dirty="0" smtClean="0"/>
              <a:t> </a:t>
            </a:r>
            <a:r>
              <a:rPr lang="ru-RU" dirty="0" err="1" smtClean="0"/>
              <a:t>айырықша қызметтеріне байланыты</a:t>
            </a:r>
            <a:r>
              <a:rPr lang="ru-RU" dirty="0" smtClean="0"/>
              <a:t> </a:t>
            </a:r>
            <a:r>
              <a:rPr lang="ru-RU" dirty="0" err="1" smtClean="0"/>
              <a:t>банктер</a:t>
            </a:r>
            <a:r>
              <a:rPr lang="ru-RU" dirty="0" smtClean="0"/>
              <a:t> </a:t>
            </a:r>
            <a:r>
              <a:rPr lang="ru-RU" dirty="0" err="1" smtClean="0"/>
              <a:t>эмиссиялық және эмиссиялық емес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екіге</a:t>
            </a:r>
            <a:r>
              <a:rPr lang="ru-RU" dirty="0" smtClean="0"/>
              <a:t> </a:t>
            </a:r>
            <a:r>
              <a:rPr lang="ru-RU" dirty="0" err="1" smtClean="0"/>
              <a:t>бөлінеді.</a:t>
            </a:r>
            <a:endParaRPr lang="ru-RU" dirty="0" smtClean="0"/>
          </a:p>
          <a:p>
            <a:r>
              <a:rPr lang="ru-RU" dirty="0" err="1" smtClean="0"/>
              <a:t>Эмиссиялық </a:t>
            </a:r>
            <a:r>
              <a:rPr lang="ru-RU" dirty="0" smtClean="0"/>
              <a:t>банк ─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айналысқа ақша белгілерін</a:t>
            </a:r>
            <a:r>
              <a:rPr lang="ru-RU" dirty="0" smtClean="0"/>
              <a:t> </a:t>
            </a:r>
            <a:r>
              <a:rPr lang="ru-RU" dirty="0" err="1" smtClean="0"/>
              <a:t>эмиссиялауға </a:t>
            </a:r>
            <a:r>
              <a:rPr lang="ru-RU" dirty="0" smtClean="0"/>
              <a:t>(</a:t>
            </a:r>
            <a:r>
              <a:rPr lang="ru-RU" dirty="0" err="1" smtClean="0"/>
              <a:t>шығаруға</a:t>
            </a:r>
            <a:r>
              <a:rPr lang="ru-RU" dirty="0" smtClean="0"/>
              <a:t>) </a:t>
            </a:r>
            <a:r>
              <a:rPr lang="ru-RU" dirty="0" err="1" smtClean="0"/>
              <a:t>құқығы </a:t>
            </a:r>
            <a:r>
              <a:rPr lang="ru-RU" dirty="0" smtClean="0"/>
              <a:t>бар, </a:t>
            </a:r>
            <a:r>
              <a:rPr lang="ru-RU" dirty="0" err="1" smtClean="0"/>
              <a:t>әдетте, орталық </a:t>
            </a:r>
            <a:r>
              <a:rPr lang="ru-RU" dirty="0" smtClean="0"/>
              <a:t>банк. </a:t>
            </a:r>
            <a:r>
              <a:rPr lang="ru-RU" dirty="0" err="1" smtClean="0"/>
              <a:t>Мемлекеттің Орталық банкінің негізгі</a:t>
            </a:r>
            <a:r>
              <a:rPr lang="ru-RU" dirty="0" smtClean="0"/>
              <a:t> </a:t>
            </a:r>
            <a:r>
              <a:rPr lang="ru-RU" dirty="0" err="1" smtClean="0"/>
              <a:t>мақсаты </a:t>
            </a:r>
            <a:r>
              <a:rPr lang="ru-RU" dirty="0" smtClean="0"/>
              <a:t>─ </a:t>
            </a:r>
            <a:r>
              <a:rPr lang="ru-RU" dirty="0" err="1" smtClean="0"/>
              <a:t>айналысқа ақша бірлігін</a:t>
            </a:r>
            <a:r>
              <a:rPr lang="ru-RU" dirty="0" smtClean="0"/>
              <a:t> </a:t>
            </a:r>
            <a:r>
              <a:rPr lang="ru-RU" dirty="0" err="1" smtClean="0"/>
              <a:t>шығару, банктерге</a:t>
            </a:r>
            <a:r>
              <a:rPr lang="ru-RU" dirty="0" smtClean="0"/>
              <a:t> </a:t>
            </a:r>
            <a:r>
              <a:rPr lang="ru-RU" dirty="0" err="1" smtClean="0"/>
              <a:t>ерекше</a:t>
            </a:r>
            <a:r>
              <a:rPr lang="ru-RU" dirty="0" smtClean="0"/>
              <a:t> </a:t>
            </a:r>
            <a:r>
              <a:rPr lang="ru-RU" dirty="0" err="1" smtClean="0"/>
              <a:t>тауар</a:t>
            </a:r>
            <a:r>
              <a:rPr lang="ru-RU" dirty="0" smtClean="0"/>
              <a:t> ─ </a:t>
            </a:r>
            <a:r>
              <a:rPr lang="ru-RU" dirty="0" err="1" smtClean="0"/>
              <a:t>ақша белгіін</a:t>
            </a:r>
            <a:r>
              <a:rPr lang="ru-RU" dirty="0" smtClean="0"/>
              <a:t> </a:t>
            </a:r>
            <a:r>
              <a:rPr lang="ru-RU" dirty="0" err="1" smtClean="0"/>
              <a:t>сату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банк </a:t>
            </a:r>
            <a:r>
              <a:rPr lang="ru-RU" dirty="0" err="1" smtClean="0"/>
              <a:t>жүйесінің несие-есеп</a:t>
            </a:r>
            <a:r>
              <a:rPr lang="ru-RU" dirty="0" smtClean="0"/>
              <a:t>, </a:t>
            </a:r>
            <a:r>
              <a:rPr lang="ru-RU" dirty="0" err="1" smtClean="0"/>
              <a:t>эмиссиялық жұмысын басқару</a:t>
            </a:r>
            <a:r>
              <a:rPr lang="ru-RU" dirty="0" smtClean="0"/>
              <a:t>. </a:t>
            </a:r>
            <a:r>
              <a:rPr lang="ru-RU" dirty="0" err="1" smtClean="0"/>
              <a:t>Ол</a:t>
            </a:r>
            <a:r>
              <a:rPr lang="ru-RU" dirty="0" smtClean="0"/>
              <a:t> ─ </a:t>
            </a:r>
            <a:r>
              <a:rPr lang="ru-RU" dirty="0" err="1" smtClean="0"/>
              <a:t>елдің екі</a:t>
            </a:r>
            <a:r>
              <a:rPr lang="ru-RU" dirty="0" smtClean="0"/>
              <a:t> </a:t>
            </a:r>
            <a:r>
              <a:rPr lang="ru-RU" dirty="0" err="1" smtClean="0"/>
              <a:t>деңгейлі </a:t>
            </a:r>
            <a:r>
              <a:rPr lang="ru-RU" dirty="0" smtClean="0"/>
              <a:t>банк </a:t>
            </a:r>
            <a:r>
              <a:rPr lang="ru-RU" dirty="0" err="1" smtClean="0"/>
              <a:t>жүйесінің </a:t>
            </a:r>
            <a:r>
              <a:rPr lang="ru-RU" dirty="0" smtClean="0"/>
              <a:t>─ </a:t>
            </a:r>
            <a:r>
              <a:rPr lang="ru-RU" dirty="0" err="1" smtClean="0"/>
              <a:t>жоғары деңгейіндегі банк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Мемлекеттегі</a:t>
            </a:r>
            <a:r>
              <a:rPr lang="ru-RU" dirty="0" smtClean="0"/>
              <a:t> </a:t>
            </a:r>
            <a:r>
              <a:rPr lang="ru-RU" dirty="0" err="1" smtClean="0"/>
              <a:t>басқа банктердің барлығының </a:t>
            </a:r>
            <a:r>
              <a:rPr lang="ru-RU" dirty="0" smtClean="0"/>
              <a:t>да </a:t>
            </a:r>
            <a:r>
              <a:rPr lang="ru-RU" dirty="0" err="1" smtClean="0"/>
              <a:t>ақша бірліктерін</a:t>
            </a:r>
            <a:r>
              <a:rPr lang="ru-RU" dirty="0" smtClean="0"/>
              <a:t> </a:t>
            </a:r>
            <a:r>
              <a:rPr lang="ru-RU" dirty="0" err="1" smtClean="0"/>
              <a:t>шығаруға құқы жоқ эмиссиялық емес</a:t>
            </a:r>
            <a:r>
              <a:rPr lang="ru-RU" dirty="0" smtClean="0"/>
              <a:t> </a:t>
            </a:r>
            <a:r>
              <a:rPr lang="ru-RU" dirty="0" err="1" smtClean="0"/>
              <a:t>банктер</a:t>
            </a:r>
            <a:r>
              <a:rPr lang="ru-RU" dirty="0" smtClean="0"/>
              <a:t>.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коммерциялық, инвестициялық, инновациялық, ипотекалық және </a:t>
            </a:r>
            <a:r>
              <a:rPr lang="ru-RU" dirty="0" smtClean="0"/>
              <a:t>т.с.с. </a:t>
            </a:r>
            <a:r>
              <a:rPr lang="ru-RU" dirty="0" err="1" smtClean="0"/>
              <a:t>банктер</a:t>
            </a:r>
            <a:r>
              <a:rPr lang="ru-RU" dirty="0" smtClean="0"/>
              <a:t>. </a:t>
            </a:r>
            <a:r>
              <a:rPr lang="ru-RU" dirty="0" err="1" smtClean="0"/>
              <a:t>Коммерциялық банктер</a:t>
            </a:r>
            <a:r>
              <a:rPr lang="ru-RU" dirty="0" smtClean="0"/>
              <a:t> </a:t>
            </a:r>
            <a:r>
              <a:rPr lang="ru-RU" dirty="0" err="1" smtClean="0"/>
              <a:t>клиенттерге</a:t>
            </a:r>
            <a:r>
              <a:rPr lang="ru-RU" dirty="0" smtClean="0"/>
              <a:t> </a:t>
            </a:r>
            <a:r>
              <a:rPr lang="ru-RU" dirty="0" err="1" smtClean="0"/>
              <a:t>көрсететін қызмет түрлерін үнемі ұлғайтып тұратын әмбебап үлгідегі </a:t>
            </a:r>
            <a:r>
              <a:rPr lang="ru-RU" dirty="0" smtClean="0"/>
              <a:t>банк. Ал </a:t>
            </a:r>
            <a:r>
              <a:rPr lang="ru-RU" dirty="0" err="1" smtClean="0"/>
              <a:t>басқа банктер</a:t>
            </a:r>
            <a:r>
              <a:rPr lang="ru-RU" dirty="0" smtClean="0"/>
              <a:t> </a:t>
            </a:r>
            <a:r>
              <a:rPr lang="ru-RU" dirty="0" err="1" smtClean="0"/>
              <a:t>бір-екі</a:t>
            </a:r>
            <a:r>
              <a:rPr lang="ru-RU" dirty="0" smtClean="0"/>
              <a:t> </a:t>
            </a:r>
            <a:r>
              <a:rPr lang="ru-RU" dirty="0" err="1" smtClean="0"/>
              <a:t>қызмет түріне маманданған банктер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Инвестициялық және инновациялық банктердің екі</a:t>
            </a:r>
            <a:r>
              <a:rPr lang="ru-RU" dirty="0" smtClean="0"/>
              <a:t> </a:t>
            </a:r>
            <a:r>
              <a:rPr lang="ru-RU" dirty="0" err="1" smtClean="0"/>
              <a:t>түрі </a:t>
            </a:r>
            <a:r>
              <a:rPr lang="ru-RU" dirty="0" smtClean="0"/>
              <a:t>де </a:t>
            </a:r>
            <a:r>
              <a:rPr lang="ru-RU" dirty="0" err="1" smtClean="0"/>
              <a:t>ұзақ уақытқа ақша қаражатын шоғырландырумен маманданады</a:t>
            </a:r>
            <a:r>
              <a:rPr lang="ru-RU" dirty="0" smtClean="0"/>
              <a:t>, </a:t>
            </a:r>
            <a:r>
              <a:rPr lang="ru-RU" dirty="0" err="1" smtClean="0"/>
              <a:t>яғни олар</a:t>
            </a:r>
            <a:r>
              <a:rPr lang="ru-RU" dirty="0" smtClean="0"/>
              <a:t> облигация, акция </a:t>
            </a:r>
            <a:r>
              <a:rPr lang="ru-RU" dirty="0" err="1" smtClean="0"/>
              <a:t>және басқа бағалы қағаздар шығару арқылы ақша тартып</a:t>
            </a:r>
            <a:r>
              <a:rPr lang="ru-RU" dirty="0" smtClean="0"/>
              <a:t>, </a:t>
            </a:r>
            <a:r>
              <a:rPr lang="ru-RU" dirty="0" err="1" smtClean="0"/>
              <a:t>кейін</a:t>
            </a:r>
            <a:r>
              <a:rPr lang="ru-RU" dirty="0" smtClean="0"/>
              <a:t> </a:t>
            </a:r>
            <a:r>
              <a:rPr lang="ru-RU" dirty="0" err="1" smtClean="0"/>
              <a:t>ұзақ мерзімге</a:t>
            </a:r>
            <a:r>
              <a:rPr lang="ru-RU" dirty="0" smtClean="0"/>
              <a:t> </a:t>
            </a:r>
            <a:r>
              <a:rPr lang="ru-RU" dirty="0" err="1" smtClean="0"/>
              <a:t>қарызға береді</a:t>
            </a:r>
            <a:r>
              <a:rPr lang="ru-RU" dirty="0" smtClean="0"/>
              <a:t>. </a:t>
            </a:r>
            <a:r>
              <a:rPr lang="ru-RU" dirty="0" err="1" smtClean="0"/>
              <a:t>Инвестициялық банктер</a:t>
            </a:r>
            <a:r>
              <a:rPr lang="ru-RU" dirty="0" smtClean="0"/>
              <a:t> </a:t>
            </a:r>
            <a:r>
              <a:rPr lang="ru-RU" dirty="0" err="1" smtClean="0"/>
              <a:t>кәсіпкерлерге қарыз </a:t>
            </a:r>
            <a:r>
              <a:rPr lang="ru-RU" dirty="0" smtClean="0"/>
              <a:t>берсе, ал </a:t>
            </a:r>
            <a:r>
              <a:rPr lang="ru-RU" dirty="0" err="1" smtClean="0"/>
              <a:t>инновациялық банктер</a:t>
            </a:r>
            <a:r>
              <a:rPr lang="ru-RU" dirty="0" smtClean="0"/>
              <a:t> </a:t>
            </a:r>
            <a:r>
              <a:rPr lang="ru-RU" dirty="0" err="1" smtClean="0"/>
              <a:t>технологиялық жаңалықтарды өңдеуді және </a:t>
            </a:r>
            <a:r>
              <a:rPr lang="ru-RU" dirty="0" smtClean="0"/>
              <a:t>оны </a:t>
            </a:r>
            <a:r>
              <a:rPr lang="ru-RU" dirty="0" err="1" smtClean="0"/>
              <a:t>игеруге</a:t>
            </a:r>
            <a:r>
              <a:rPr lang="ru-RU" dirty="0" smtClean="0"/>
              <a:t> </a:t>
            </a:r>
            <a:r>
              <a:rPr lang="ru-RU" dirty="0" err="1" smtClean="0"/>
              <a:t>несиелейді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Ипотекалық банктер</a:t>
            </a:r>
            <a:r>
              <a:rPr lang="ru-RU" dirty="0" smtClean="0"/>
              <a:t> ─ </a:t>
            </a:r>
            <a:r>
              <a:rPr lang="ru-RU" dirty="0" err="1" smtClean="0"/>
              <a:t>жерді</a:t>
            </a:r>
            <a:r>
              <a:rPr lang="ru-RU" dirty="0" smtClean="0"/>
              <a:t> </a:t>
            </a:r>
            <a:r>
              <a:rPr lang="ru-RU" dirty="0" err="1" smtClean="0"/>
              <a:t>және жылжымайтын</a:t>
            </a:r>
            <a:r>
              <a:rPr lang="ru-RU" dirty="0" smtClean="0"/>
              <a:t> </a:t>
            </a:r>
            <a:r>
              <a:rPr lang="ru-RU" dirty="0" err="1" smtClean="0"/>
              <a:t>мүліктерді кепілдікке</a:t>
            </a:r>
            <a:r>
              <a:rPr lang="ru-RU" dirty="0" smtClean="0"/>
              <a:t> </a:t>
            </a:r>
            <a:r>
              <a:rPr lang="ru-RU" dirty="0" err="1" smtClean="0"/>
              <a:t>алып</a:t>
            </a:r>
            <a:r>
              <a:rPr lang="ru-RU" dirty="0" smtClean="0"/>
              <a:t>, </a:t>
            </a:r>
            <a:r>
              <a:rPr lang="ru-RU" dirty="0" err="1" smtClean="0"/>
              <a:t>ұзақ мерзімге</a:t>
            </a:r>
            <a:r>
              <a:rPr lang="ru-RU" dirty="0" smtClean="0"/>
              <a:t> </a:t>
            </a:r>
            <a:r>
              <a:rPr lang="ru-RU" dirty="0" err="1" smtClean="0"/>
              <a:t>несие</a:t>
            </a:r>
            <a:r>
              <a:rPr lang="ru-RU" dirty="0" smtClean="0"/>
              <a:t> </a:t>
            </a:r>
            <a:r>
              <a:rPr lang="ru-RU" dirty="0" err="1" smtClean="0"/>
              <a:t>береді</a:t>
            </a:r>
            <a:r>
              <a:rPr lang="ru-RU" dirty="0" smtClean="0"/>
              <a:t>.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ипотекалық </a:t>
            </a:r>
            <a:r>
              <a:rPr lang="ru-RU" dirty="0" smtClean="0"/>
              <a:t>облигация, акция </a:t>
            </a:r>
            <a:r>
              <a:rPr lang="ru-RU" dirty="0" err="1" smtClean="0"/>
              <a:t>және басқа бағалы қағаздарды сату</a:t>
            </a:r>
            <a:r>
              <a:rPr lang="ru-RU" dirty="0" smtClean="0"/>
              <a:t> </a:t>
            </a:r>
            <a:r>
              <a:rPr lang="ru-RU" dirty="0" err="1" smtClean="0"/>
              <a:t>арқылы ақша жинақтайды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/>
              <a:t>Қазақстан респбликасының қазіргі </a:t>
            </a:r>
            <a:r>
              <a:rPr lang="ru-RU" dirty="0" smtClean="0"/>
              <a:t>банк </a:t>
            </a:r>
            <a:r>
              <a:rPr lang="ru-RU" dirty="0" err="1" smtClean="0"/>
              <a:t>жүйесінің құрылуы </a:t>
            </a:r>
            <a:r>
              <a:rPr lang="ru-RU" dirty="0" smtClean="0"/>
              <a:t>1990 </a:t>
            </a:r>
            <a:r>
              <a:rPr lang="ru-RU" dirty="0" err="1" smtClean="0"/>
              <a:t>жылы</a:t>
            </a:r>
            <a:r>
              <a:rPr lang="ru-RU" dirty="0" smtClean="0"/>
              <a:t> </a:t>
            </a:r>
            <a:r>
              <a:rPr lang="ru-RU" dirty="0" err="1" smtClean="0"/>
              <a:t>желтоқсанында ҚазКСР-ның Жоғары Кеңесі қабылдаған </a:t>
            </a:r>
            <a:r>
              <a:rPr lang="ru-RU" dirty="0" smtClean="0"/>
              <a:t>«</a:t>
            </a:r>
            <a:r>
              <a:rPr lang="ru-RU" dirty="0" err="1" smtClean="0"/>
              <a:t>Банктер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банк </a:t>
            </a:r>
            <a:r>
              <a:rPr lang="ru-RU" dirty="0" err="1" smtClean="0"/>
              <a:t>қызметі туралы</a:t>
            </a:r>
            <a:r>
              <a:rPr lang="ru-RU" dirty="0" smtClean="0"/>
              <a:t>» </a:t>
            </a:r>
            <a:r>
              <a:rPr lang="ru-RU" dirty="0" err="1" smtClean="0"/>
              <a:t>Заңынан бастау</a:t>
            </a:r>
            <a:r>
              <a:rPr lang="ru-RU" dirty="0" smtClean="0"/>
              <a:t> </a:t>
            </a:r>
            <a:r>
              <a:rPr lang="ru-RU" dirty="0" err="1" smtClean="0"/>
              <a:t>алады</a:t>
            </a:r>
            <a:r>
              <a:rPr lang="ru-RU" dirty="0" smtClean="0"/>
              <a:t>. </a:t>
            </a:r>
            <a:r>
              <a:rPr lang="ru-RU" dirty="0" err="1" smtClean="0"/>
              <a:t>Заңға сәкес республикада</a:t>
            </a:r>
            <a:r>
              <a:rPr lang="ru-RU" dirty="0" smtClean="0"/>
              <a:t>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деңгейлі </a:t>
            </a:r>
            <a:r>
              <a:rPr lang="ru-RU" dirty="0" smtClean="0"/>
              <a:t>банк </a:t>
            </a:r>
            <a:r>
              <a:rPr lang="ru-RU" dirty="0" err="1" smtClean="0"/>
              <a:t>жүйесі құрылды</a:t>
            </a:r>
            <a:r>
              <a:rPr lang="ru-RU" dirty="0" smtClean="0"/>
              <a:t>:</a:t>
            </a:r>
            <a:r>
              <a:rPr lang="ru-RU" dirty="0" err="1" smtClean="0"/>
              <a:t>жоғары </a:t>
            </a:r>
            <a:r>
              <a:rPr lang="ru-RU" dirty="0" smtClean="0"/>
              <a:t>(</a:t>
            </a:r>
            <a:r>
              <a:rPr lang="ru-RU" dirty="0" err="1" smtClean="0"/>
              <a:t>бірінші</a:t>
            </a:r>
            <a:r>
              <a:rPr lang="ru-RU" dirty="0" smtClean="0"/>
              <a:t>) </a:t>
            </a:r>
            <a:r>
              <a:rPr lang="ru-RU" dirty="0" err="1" smtClean="0"/>
              <a:t>деңгейдегі банк</a:t>
            </a:r>
            <a:r>
              <a:rPr lang="ru-RU" dirty="0" smtClean="0"/>
              <a:t> ─ </a:t>
            </a:r>
            <a:r>
              <a:rPr lang="ru-RU" dirty="0" err="1" smtClean="0"/>
              <a:t>ҚазКСР-ның Мемлекеттік</a:t>
            </a:r>
            <a:r>
              <a:rPr lang="ru-RU" dirty="0" smtClean="0"/>
              <a:t> </a:t>
            </a:r>
            <a:r>
              <a:rPr lang="ru-RU" dirty="0" err="1" smtClean="0"/>
              <a:t>банкі</a:t>
            </a:r>
            <a:r>
              <a:rPr lang="ru-RU" dirty="0" smtClean="0"/>
              <a:t> </a:t>
            </a:r>
            <a:r>
              <a:rPr lang="ru-RU" dirty="0" err="1" smtClean="0"/>
              <a:t>және төменгі </a:t>
            </a:r>
            <a:r>
              <a:rPr lang="ru-RU" dirty="0" smtClean="0"/>
              <a:t>(</a:t>
            </a:r>
            <a:r>
              <a:rPr lang="ru-RU" dirty="0" err="1" smtClean="0"/>
              <a:t>екінші</a:t>
            </a:r>
            <a:r>
              <a:rPr lang="ru-RU" dirty="0" smtClean="0"/>
              <a:t>) </a:t>
            </a:r>
            <a:r>
              <a:rPr lang="ru-RU" dirty="0" err="1" smtClean="0"/>
              <a:t>деңгейдегі банк</a:t>
            </a:r>
            <a:r>
              <a:rPr lang="ru-RU" dirty="0" smtClean="0"/>
              <a:t> ─ </a:t>
            </a:r>
            <a:r>
              <a:rPr lang="ru-RU" dirty="0" err="1" smtClean="0"/>
              <a:t>коммерциялық банктер</a:t>
            </a:r>
            <a:r>
              <a:rPr lang="ru-RU" dirty="0" smtClean="0"/>
              <a:t> </a:t>
            </a:r>
            <a:r>
              <a:rPr lang="ru-RU" dirty="0" err="1" smtClean="0"/>
              <a:t>жүйесі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Мемлекеттің несие</a:t>
            </a:r>
            <a:r>
              <a:rPr lang="ru-RU" dirty="0" smtClean="0"/>
              <a:t> </a:t>
            </a:r>
            <a:r>
              <a:rPr lang="ru-RU" dirty="0" err="1" smtClean="0"/>
              <a:t>жүйесінде коммерциялық банктердің алатын</a:t>
            </a:r>
            <a:r>
              <a:rPr lang="ru-RU" dirty="0" smtClean="0"/>
              <a:t> </a:t>
            </a:r>
            <a:r>
              <a:rPr lang="ru-RU" dirty="0" err="1" smtClean="0"/>
              <a:t>орны</a:t>
            </a:r>
            <a:r>
              <a:rPr lang="ru-RU" dirty="0" smtClean="0"/>
              <a:t> </a:t>
            </a:r>
            <a:r>
              <a:rPr lang="ru-RU" dirty="0" err="1" smtClean="0"/>
              <a:t>өте зор</a:t>
            </a:r>
            <a:r>
              <a:rPr lang="ru-RU" dirty="0" smtClean="0"/>
              <a:t>. </a:t>
            </a:r>
            <a:r>
              <a:rPr lang="ru-RU" dirty="0" err="1" smtClean="0"/>
              <a:t>Олардың міндеті</a:t>
            </a:r>
            <a:r>
              <a:rPr lang="ru-RU" dirty="0" smtClean="0"/>
              <a:t> </a:t>
            </a:r>
            <a:r>
              <a:rPr lang="ru-RU" dirty="0" err="1" smtClean="0"/>
              <a:t>ақша айналымы</a:t>
            </a:r>
            <a:r>
              <a:rPr lang="ru-RU" dirty="0" smtClean="0"/>
              <a:t> мен капитал </a:t>
            </a:r>
            <a:r>
              <a:rPr lang="ru-RU" dirty="0" err="1" smtClean="0"/>
              <a:t>айналымының үздіксіз қозғалысын қамтамасыз ету</a:t>
            </a:r>
            <a:r>
              <a:rPr lang="ru-RU" dirty="0" smtClean="0"/>
              <a:t>, </a:t>
            </a:r>
            <a:r>
              <a:rPr lang="ru-RU" dirty="0" err="1" smtClean="0"/>
              <a:t>өнеркәсіп мекемелерін</a:t>
            </a:r>
            <a:r>
              <a:rPr lang="ru-RU" dirty="0" smtClean="0"/>
              <a:t>, </a:t>
            </a:r>
            <a:r>
              <a:rPr lang="ru-RU" dirty="0" err="1" smtClean="0"/>
              <a:t>мемлекет</a:t>
            </a:r>
            <a:r>
              <a:rPr lang="ru-RU" dirty="0" smtClean="0"/>
              <a:t> пен </a:t>
            </a:r>
            <a:r>
              <a:rPr lang="ru-RU" dirty="0" err="1" smtClean="0"/>
              <a:t>халықты несиелеу</a:t>
            </a:r>
            <a:r>
              <a:rPr lang="ru-RU" dirty="0" smtClean="0"/>
              <a:t>, </a:t>
            </a:r>
            <a:r>
              <a:rPr lang="ru-RU" dirty="0" err="1" smtClean="0"/>
              <a:t>халық шаруашылығына қор жинау</a:t>
            </a:r>
            <a:r>
              <a:rPr lang="ru-RU" dirty="0" smtClean="0"/>
              <a:t> </a:t>
            </a:r>
            <a:r>
              <a:rPr lang="ru-RU" dirty="0" err="1" smtClean="0"/>
              <a:t>үшін жағдай жасау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Коммерциялық банктердің негізгі</a:t>
            </a:r>
            <a:r>
              <a:rPr lang="ru-RU" dirty="0" smtClean="0"/>
              <a:t> </a:t>
            </a:r>
            <a:r>
              <a:rPr lang="ru-RU" dirty="0" err="1" smtClean="0"/>
              <a:t>атқаратын қызметтері:</a:t>
            </a:r>
            <a:endParaRPr lang="ru-RU" dirty="0" smtClean="0"/>
          </a:p>
          <a:p>
            <a:r>
              <a:rPr lang="ru-RU" dirty="0" smtClean="0"/>
              <a:t>· </a:t>
            </a:r>
            <a:r>
              <a:rPr lang="ru-RU" dirty="0" err="1" smtClean="0"/>
              <a:t>Ақша қаражаттарын шоғырландыру және тарту</a:t>
            </a:r>
            <a:r>
              <a:rPr lang="ru-RU" dirty="0" smtClean="0"/>
              <a:t>;</a:t>
            </a:r>
          </a:p>
          <a:p>
            <a:r>
              <a:rPr lang="ru-RU" dirty="0" smtClean="0"/>
              <a:t>· </a:t>
            </a:r>
            <a:r>
              <a:rPr lang="ru-RU" dirty="0" err="1" smtClean="0"/>
              <a:t>Несие</a:t>
            </a:r>
            <a:r>
              <a:rPr lang="ru-RU" dirty="0" smtClean="0"/>
              <a:t> беру;</a:t>
            </a:r>
          </a:p>
          <a:p>
            <a:r>
              <a:rPr lang="ru-RU" dirty="0" smtClean="0"/>
              <a:t>· </a:t>
            </a:r>
            <a:r>
              <a:rPr lang="ru-RU" dirty="0" err="1" smtClean="0"/>
              <a:t>Шаруашылықтармен есеп</a:t>
            </a:r>
            <a:r>
              <a:rPr lang="ru-RU" dirty="0" smtClean="0"/>
              <a:t> </a:t>
            </a:r>
            <a:r>
              <a:rPr lang="ru-RU" dirty="0" err="1" smtClean="0"/>
              <a:t>және төлем жұмыстарын жүргізу;</a:t>
            </a:r>
            <a:endParaRPr lang="ru-RU" dirty="0" smtClean="0"/>
          </a:p>
          <a:p>
            <a:r>
              <a:rPr lang="ru-RU" dirty="0" smtClean="0"/>
              <a:t>· </a:t>
            </a:r>
            <a:r>
              <a:rPr lang="ru-RU" dirty="0" err="1" smtClean="0"/>
              <a:t>Төлем құралдарын шығару,</a:t>
            </a:r>
            <a:endParaRPr lang="ru-RU" dirty="0" smtClean="0"/>
          </a:p>
          <a:p>
            <a:r>
              <a:rPr lang="ru-RU" dirty="0" smtClean="0"/>
              <a:t>· </a:t>
            </a:r>
            <a:r>
              <a:rPr lang="ru-RU" dirty="0" err="1" smtClean="0"/>
              <a:t>Бағалы қағаздарды шығаруды және орналастыруды</a:t>
            </a:r>
            <a:r>
              <a:rPr lang="ru-RU" dirty="0" smtClean="0"/>
              <a:t> </a:t>
            </a:r>
            <a:r>
              <a:rPr lang="ru-RU" dirty="0" err="1" smtClean="0"/>
              <a:t>ұйымдастыру;</a:t>
            </a:r>
            <a:endParaRPr lang="ru-RU" dirty="0" smtClean="0"/>
          </a:p>
          <a:p>
            <a:r>
              <a:rPr lang="ru-RU" dirty="0" smtClean="0"/>
              <a:t>· </a:t>
            </a:r>
            <a:r>
              <a:rPr lang="ru-RU" dirty="0" err="1" smtClean="0"/>
              <a:t>Сенімхат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клиенттердің мүлкін басқару </a:t>
            </a:r>
            <a:r>
              <a:rPr lang="ru-RU" dirty="0" smtClean="0"/>
              <a:t>( </a:t>
            </a:r>
            <a:r>
              <a:rPr lang="ru-RU" dirty="0" err="1" smtClean="0"/>
              <a:t>яғни </a:t>
            </a:r>
            <a:r>
              <a:rPr lang="ru-RU" dirty="0" smtClean="0"/>
              <a:t>траст </a:t>
            </a:r>
            <a:r>
              <a:rPr lang="ru-RU" dirty="0" err="1" smtClean="0"/>
              <a:t>операциясын</a:t>
            </a:r>
            <a:r>
              <a:rPr lang="ru-RU" dirty="0" smtClean="0"/>
              <a:t> </a:t>
            </a:r>
            <a:r>
              <a:rPr lang="ru-RU" dirty="0" err="1" smtClean="0"/>
              <a:t>жүргізу</a:t>
            </a:r>
            <a:r>
              <a:rPr lang="ru-RU" dirty="0" smtClean="0"/>
              <a:t>);</a:t>
            </a:r>
          </a:p>
          <a:p>
            <a:r>
              <a:rPr lang="ru-RU" dirty="0" smtClean="0"/>
              <a:t>· </a:t>
            </a:r>
            <a:r>
              <a:rPr lang="ru-RU" dirty="0" err="1" smtClean="0"/>
              <a:t>Клиенттерге</a:t>
            </a:r>
            <a:r>
              <a:rPr lang="ru-RU" dirty="0" smtClean="0"/>
              <a:t> </a:t>
            </a:r>
            <a:r>
              <a:rPr lang="ru-RU" dirty="0" err="1" smtClean="0"/>
              <a:t>кеңес </a:t>
            </a:r>
            <a:r>
              <a:rPr lang="ru-RU" dirty="0" smtClean="0"/>
              <a:t>беру.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данном списке представлены действующие местные и иностранные банки </a:t>
            </a:r>
            <a:r>
              <a:rPr lang="ru-RU" dirty="0" smtClean="0">
                <a:hlinkClick r:id="rId2" tooltip="Казахстан"/>
              </a:rPr>
              <a:t>Казахстана</a:t>
            </a:r>
            <a:r>
              <a:rPr lang="ru-RU" dirty="0" smtClean="0"/>
              <a:t> («банки второго уровня») в порядке уменьшения </a:t>
            </a:r>
            <a:r>
              <a:rPr lang="ru-RU" dirty="0" smtClean="0">
                <a:hlinkClick r:id="rId3" tooltip="Активы банка"/>
              </a:rPr>
              <a:t>активов</a:t>
            </a:r>
            <a:r>
              <a:rPr lang="ru-RU" dirty="0" smtClean="0"/>
              <a:t>. По состоянию на 1 августа 2015 года в Казахстане действовало 34 </a:t>
            </a:r>
            <a:r>
              <a:rPr lang="ru-RU" dirty="0" smtClean="0">
                <a:hlinkClick r:id="rId4" tooltip="Коммерческий банк"/>
              </a:rPr>
              <a:t>коммерческих банка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5" tooltip="Казкоммерцбанк"/>
              </a:rPr>
              <a:t>Казкоммерцбанк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smtClean="0">
                <a:hlinkClick r:id="rId6" tooltip="Народный банк Казахстана"/>
              </a:rPr>
              <a:t>Народный банк Казахстана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smtClean="0">
                <a:hlinkClick r:id="rId7" tooltip="Банк ЦентрКредит (страница отсутствует)"/>
              </a:rPr>
              <a:t>Банк </a:t>
            </a:r>
            <a:r>
              <a:rPr lang="ru-RU" dirty="0" err="1" smtClean="0">
                <a:hlinkClick r:id="rId7" tooltip="Банк ЦентрКредит (страница отсутствует)"/>
              </a:rPr>
              <a:t>ЦентрКредит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8" tooltip="АТФБанк"/>
              </a:rPr>
              <a:t>АТФБанк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smtClean="0">
                <a:hlinkClick r:id="rId9" tooltip="Евразийский банк"/>
              </a:rPr>
              <a:t>Евразийский банк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10" tooltip="Kaspi bank"/>
              </a:rPr>
              <a:t>Kaspi</a:t>
            </a:r>
            <a:r>
              <a:rPr lang="ru-RU" dirty="0" smtClean="0">
                <a:hlinkClick r:id="rId10" tooltip="Kaspi bank"/>
              </a:rPr>
              <a:t> </a:t>
            </a:r>
            <a:r>
              <a:rPr lang="ru-RU" dirty="0" err="1" smtClean="0">
                <a:hlinkClick r:id="rId10" tooltip="Kaspi bank"/>
              </a:rPr>
              <a:t>bank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>
                <a:hlinkClick r:id="rId11" tooltip="ДБ АО «Сбербанк»"/>
              </a:rPr>
              <a:t>ДБ АО «Сбербанк»</a:t>
            </a:r>
            <a:endParaRPr lang="ru-RU" dirty="0" smtClean="0"/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12" tooltip="Ситибанк Казахстан (страница отсутствует)"/>
              </a:rPr>
              <a:t>Ситибанк</a:t>
            </a:r>
            <a:r>
              <a:rPr lang="ru-RU" dirty="0" smtClean="0">
                <a:hlinkClick r:id="rId12" tooltip="Ситибанк Казахстан (страница отсутствует)"/>
              </a:rPr>
              <a:t> Казахстан</a:t>
            </a:r>
            <a:r>
              <a:rPr lang="ru-RU" dirty="0" smtClean="0"/>
              <a:t>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0000" lnSpcReduction="20000"/>
          </a:bodyPr>
          <a:lstStyle/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2" tooltip="Нурбанк"/>
              </a:rPr>
              <a:t>Нурбанк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3" tooltip="Цеснабанк (страница отсутствует)"/>
              </a:rPr>
              <a:t>Цеснабанк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4" tooltip="ForteBank (страница отсутствует)"/>
              </a:rPr>
              <a:t>ForteBank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5" tooltip="Жилстройсбербанк Казахстана"/>
              </a:rPr>
              <a:t>Жилстройсбербанк</a:t>
            </a:r>
            <a:r>
              <a:rPr lang="ru-RU" dirty="0" smtClean="0">
                <a:hlinkClick r:id="rId5" tooltip="Жилстройсбербанк Казахстана"/>
              </a:rPr>
              <a:t> Казахстана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smtClean="0">
                <a:hlinkClick r:id="rId6" tooltip="Альфа-банк"/>
              </a:rPr>
              <a:t>Альфа-банк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7" tooltip="KazInvestBank (страница отсутствует)"/>
              </a:rPr>
              <a:t>KazInvestBank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8" tooltip="Эксимбанк Казахстан (страница отсутствует)"/>
              </a:rPr>
              <a:t>Эксимбанк</a:t>
            </a:r>
            <a:r>
              <a:rPr lang="ru-RU" dirty="0" smtClean="0">
                <a:hlinkClick r:id="rId8" tooltip="Эксимбанк Казахстан (страница отсутствует)"/>
              </a:rPr>
              <a:t> Казахстан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9" tooltip="Delta Bank (страница отсутствует)"/>
              </a:rPr>
              <a:t>Delta</a:t>
            </a:r>
            <a:r>
              <a:rPr lang="ru-RU" dirty="0" smtClean="0">
                <a:hlinkClick r:id="rId9" tooltip="Delta Bank (страница отсутствует)"/>
              </a:rPr>
              <a:t> </a:t>
            </a:r>
            <a:r>
              <a:rPr lang="ru-RU" dirty="0" err="1" smtClean="0">
                <a:hlinkClick r:id="rId9" tooltip="Delta Bank (страница отсутствует)"/>
              </a:rPr>
              <a:t>Bank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smtClean="0">
                <a:hlinkClick r:id="rId10" tooltip="Bank of China"/>
              </a:rPr>
              <a:t>Банк Китая в Казахстане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11" tooltip="Астана-Финанс"/>
              </a:rPr>
              <a:t>Астана-Финанс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smtClean="0">
                <a:hlinkClick r:id="rId12" tooltip="Банк ВТБ"/>
              </a:rPr>
              <a:t>Банк ВТБ (Казахстан)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smtClean="0">
                <a:hlinkClick r:id="rId13" tooltip="Хоум кредит энд финанс банк"/>
              </a:rPr>
              <a:t>Банк </a:t>
            </a:r>
            <a:r>
              <a:rPr lang="ru-RU" dirty="0" err="1" smtClean="0">
                <a:hlinkClick r:id="rId13" tooltip="Хоум кредит энд финанс банк"/>
              </a:rPr>
              <a:t>Хоум</a:t>
            </a:r>
            <a:r>
              <a:rPr lang="ru-RU" dirty="0" smtClean="0">
                <a:hlinkClick r:id="rId13" tooltip="Хоум кредит энд финанс банк"/>
              </a:rPr>
              <a:t> Кредит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smtClean="0">
                <a:hlinkClick r:id="rId14" tooltip="ТПБ Китая (страница отсутствует)"/>
              </a:rPr>
              <a:t>ТПБ Китая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15" tooltip="AsiaCredit Bank (страница отсутствует)"/>
              </a:rPr>
              <a:t>AsiaCredit</a:t>
            </a:r>
            <a:r>
              <a:rPr lang="ru-RU" dirty="0" smtClean="0">
                <a:hlinkClick r:id="rId15" tooltip="AsiaCredit Bank (страница отсутствует)"/>
              </a:rPr>
              <a:t> </a:t>
            </a:r>
            <a:r>
              <a:rPr lang="ru-RU" dirty="0" err="1" smtClean="0">
                <a:hlinkClick r:id="rId15" tooltip="AsiaCredit Bank (страница отсутствует)"/>
              </a:rPr>
              <a:t>Bank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16" tooltip="БанкПозитив Казахстан (страница отсутствует)"/>
              </a:rPr>
              <a:t>БанкПозитив</a:t>
            </a:r>
            <a:r>
              <a:rPr lang="ru-RU" dirty="0" smtClean="0">
                <a:hlinkClick r:id="rId16" tooltip="БанкПозитив Казахстан (страница отсутствует)"/>
              </a:rPr>
              <a:t> Казахстан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smtClean="0">
                <a:hlinkClick r:id="rId17" tooltip="КЗИ Банк (страница отсутствует)"/>
              </a:rPr>
              <a:t>КЗИ Банк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smtClean="0">
                <a:hlinkClick r:id="rId18" tooltip="Банк Kassa Nova (страница отсутствует)"/>
              </a:rPr>
              <a:t>Банк </a:t>
            </a:r>
            <a:r>
              <a:rPr lang="ru-RU" dirty="0" err="1" smtClean="0">
                <a:hlinkClick r:id="rId18" tooltip="Банк Kassa Nova (страница отсутствует)"/>
              </a:rPr>
              <a:t>Kassa</a:t>
            </a:r>
            <a:r>
              <a:rPr lang="ru-RU" dirty="0" smtClean="0">
                <a:hlinkClick r:id="rId18" tooltip="Банк Kassa Nova (страница отсутствует)"/>
              </a:rPr>
              <a:t> </a:t>
            </a:r>
            <a:r>
              <a:rPr lang="ru-RU" dirty="0" err="1" smtClean="0">
                <a:hlinkClick r:id="rId18" tooltip="Банк Kassa Nova (страница отсутствует)"/>
              </a:rPr>
              <a:t>Nova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19" tooltip="Bank RBK"/>
              </a:rPr>
              <a:t>Bank</a:t>
            </a:r>
            <a:r>
              <a:rPr lang="ru-RU" dirty="0" smtClean="0">
                <a:hlinkClick r:id="rId19" tooltip="Bank RBK"/>
              </a:rPr>
              <a:t> RBK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20" tooltip="Шинхан Банк Казахстан"/>
              </a:rPr>
              <a:t>Шинхан</a:t>
            </a:r>
            <a:r>
              <a:rPr lang="ru-RU" dirty="0" smtClean="0">
                <a:hlinkClick r:id="rId20" tooltip="Шинхан Банк Казахстан"/>
              </a:rPr>
              <a:t> Банк Казахстан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smtClean="0">
                <a:hlinkClick r:id="rId21" tooltip="Al Hilal (страница отсутствует)"/>
              </a:rPr>
              <a:t>Исламский банк </a:t>
            </a:r>
            <a:r>
              <a:rPr lang="ru-RU" dirty="0" err="1" smtClean="0">
                <a:hlinkClick r:id="rId21" tooltip="Al Hilal (страница отсутствует)"/>
              </a:rPr>
              <a:t>Аль-Хиляль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smtClean="0">
                <a:hlinkClick r:id="rId22" tooltip="PNB Казахстан Банк (страница отсутствует)"/>
              </a:rPr>
              <a:t>PNB Казахстан Банк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23" tooltip="Capital Bank (страница отсутствует)"/>
              </a:rPr>
              <a:t>Capital</a:t>
            </a:r>
            <a:r>
              <a:rPr lang="ru-RU" dirty="0" smtClean="0">
                <a:hlinkClick r:id="rId23" tooltip="Capital Bank (страница отсутствует)"/>
              </a:rPr>
              <a:t> </a:t>
            </a:r>
            <a:r>
              <a:rPr lang="ru-RU" dirty="0" err="1" smtClean="0">
                <a:hlinkClick r:id="rId23" tooltip="Capital Bank (страница отсутствует)"/>
              </a:rPr>
              <a:t>Bank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24" tooltip="Qazaq банк (страница отсутствует)"/>
              </a:rPr>
              <a:t>Qazaq</a:t>
            </a:r>
            <a:r>
              <a:rPr lang="ru-RU" dirty="0" smtClean="0">
                <a:hlinkClick r:id="rId24" tooltip="Qazaq банк (страница отсутствует)"/>
              </a:rPr>
              <a:t> банк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smtClean="0">
                <a:hlinkClick r:id="rId25" tooltip="Алтын Банк (страница отсутствует)"/>
              </a:rPr>
              <a:t>Алтын Банк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err="1" smtClean="0">
                <a:hlinkClick r:id="rId26" tooltip="Заман-Банк (страница отсутствует)"/>
              </a:rPr>
              <a:t>Заман-Банк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«</a:t>
            </a:r>
            <a:r>
              <a:rPr lang="ru-RU" dirty="0" smtClean="0">
                <a:hlinkClick r:id="rId27" tooltip="Национальный банк Пакистана (страница отсутствует)"/>
              </a:rPr>
              <a:t>Национальный банк Пакистана в Казахстане</a:t>
            </a:r>
            <a:r>
              <a:rPr lang="ru-RU" dirty="0" smtClean="0"/>
              <a:t>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/>
              <a:t>Банктердің экономикадағы маңызын олардың олардың атқаратын операциялары</a:t>
            </a:r>
            <a:r>
              <a:rPr lang="ru-RU" dirty="0" smtClean="0"/>
              <a:t> </a:t>
            </a:r>
            <a:r>
              <a:rPr lang="ru-RU" dirty="0" err="1" smtClean="0"/>
              <a:t>анықтайды.</a:t>
            </a:r>
            <a:r>
              <a:rPr lang="ru-RU" dirty="0" smtClean="0"/>
              <a:t> </a:t>
            </a:r>
            <a:r>
              <a:rPr lang="ru-RU" dirty="0" err="1" smtClean="0"/>
              <a:t>Коммерциялық банктердің операциялары</a:t>
            </a:r>
            <a:r>
              <a:rPr lang="ru-RU" dirty="0" smtClean="0"/>
              <a:t> </a:t>
            </a:r>
            <a:r>
              <a:rPr lang="ru-RU" dirty="0" err="1" smtClean="0"/>
              <a:t>негізінен</a:t>
            </a:r>
            <a:r>
              <a:rPr lang="ru-RU" dirty="0" smtClean="0"/>
              <a:t> </a:t>
            </a:r>
            <a:r>
              <a:rPr lang="ru-RU" dirty="0" err="1" smtClean="0"/>
              <a:t>мына</a:t>
            </a:r>
            <a:r>
              <a:rPr lang="ru-RU" dirty="0" smtClean="0"/>
              <a:t> </a:t>
            </a:r>
            <a:r>
              <a:rPr lang="ru-RU" dirty="0" err="1" smtClean="0"/>
              <a:t>топтарға бөлінеді: </a:t>
            </a:r>
            <a:r>
              <a:rPr lang="ru-RU" dirty="0" smtClean="0"/>
              <a:t>пассив (</a:t>
            </a:r>
            <a:r>
              <a:rPr lang="ru-RU" dirty="0" err="1" smtClean="0"/>
              <a:t>қаражат тарту</a:t>
            </a:r>
            <a:r>
              <a:rPr lang="ru-RU" dirty="0" smtClean="0"/>
              <a:t>); актив (</a:t>
            </a:r>
            <a:r>
              <a:rPr lang="ru-RU" dirty="0" err="1" smtClean="0"/>
              <a:t>қаражатты орналастыру</a:t>
            </a:r>
            <a:r>
              <a:rPr lang="ru-RU" dirty="0" smtClean="0"/>
              <a:t>); </a:t>
            </a:r>
            <a:r>
              <a:rPr lang="ru-RU" dirty="0" err="1" smtClean="0"/>
              <a:t>комиссиялық-делдалдық </a:t>
            </a:r>
            <a:r>
              <a:rPr lang="ru-RU" dirty="0" smtClean="0"/>
              <a:t>(</a:t>
            </a:r>
            <a:r>
              <a:rPr lang="ru-RU" dirty="0" err="1" smtClean="0"/>
              <a:t>клиенттің тапсырысы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комиссиялық ақылы</a:t>
            </a:r>
            <a:r>
              <a:rPr lang="ru-RU" dirty="0" smtClean="0"/>
              <a:t>) </a:t>
            </a:r>
            <a:r>
              <a:rPr lang="ru-RU" dirty="0" err="1" smtClean="0"/>
              <a:t>және сенімді</a:t>
            </a:r>
            <a:r>
              <a:rPr lang="ru-RU" dirty="0" smtClean="0"/>
              <a:t> </a:t>
            </a:r>
            <a:r>
              <a:rPr lang="ru-RU" dirty="0" err="1" smtClean="0"/>
              <a:t>операциялар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Соңғы кездері</a:t>
            </a:r>
            <a:r>
              <a:rPr lang="ru-RU" dirty="0" smtClean="0"/>
              <a:t> </a:t>
            </a:r>
            <a:r>
              <a:rPr lang="ru-RU" dirty="0" err="1" smtClean="0"/>
              <a:t>коммерциялық банктермен</a:t>
            </a:r>
            <a:r>
              <a:rPr lang="ru-RU" dirty="0" smtClean="0"/>
              <a:t> </a:t>
            </a:r>
            <a:r>
              <a:rPr lang="ru-RU" dirty="0" err="1" smtClean="0"/>
              <a:t>басқа несие</a:t>
            </a:r>
            <a:r>
              <a:rPr lang="ru-RU" dirty="0" smtClean="0"/>
              <a:t> </a:t>
            </a:r>
            <a:r>
              <a:rPr lang="ru-RU" dirty="0" err="1" smtClean="0"/>
              <a:t>мекемелерінің арасындағы бәсеке күшейе түсуде.</a:t>
            </a:r>
            <a:r>
              <a:rPr lang="ru-RU" dirty="0" smtClean="0"/>
              <a:t> </a:t>
            </a:r>
            <a:r>
              <a:rPr lang="ru-RU" dirty="0" err="1" smtClean="0"/>
              <a:t>Бәсеке банктердің жаңа қызмет түрлерін іздестіруге</a:t>
            </a:r>
            <a:r>
              <a:rPr lang="ru-RU" dirty="0" smtClean="0"/>
              <a:t>, </a:t>
            </a:r>
            <a:r>
              <a:rPr lang="ru-RU" dirty="0" err="1" smtClean="0"/>
              <a:t>клиенттерге</a:t>
            </a:r>
            <a:r>
              <a:rPr lang="ru-RU" dirty="0" smtClean="0"/>
              <a:t> </a:t>
            </a:r>
            <a:r>
              <a:rPr lang="ru-RU" dirty="0" err="1" smtClean="0"/>
              <a:t>ұсынатын қызмет түрлерін өсіруге және қызмет көрсету сапасын</a:t>
            </a:r>
            <a:r>
              <a:rPr lang="ru-RU" dirty="0" smtClean="0"/>
              <a:t> </a:t>
            </a:r>
            <a:r>
              <a:rPr lang="ru-RU" dirty="0" err="1" smtClean="0"/>
              <a:t>жақсартуға ынталандырады</a:t>
            </a:r>
            <a:r>
              <a:rPr lang="ru-RU" dirty="0" smtClean="0"/>
              <a:t>. </a:t>
            </a:r>
            <a:r>
              <a:rPr lang="ru-RU" dirty="0" err="1" smtClean="0"/>
              <a:t>Сондықтан қызмет нарығындағы өз орнын</a:t>
            </a:r>
            <a:r>
              <a:rPr lang="ru-RU" dirty="0" smtClean="0"/>
              <a:t> </a:t>
            </a:r>
            <a:r>
              <a:rPr lang="ru-RU" dirty="0" err="1" smtClean="0"/>
              <a:t>нығайту үшін олар</a:t>
            </a:r>
            <a:r>
              <a:rPr lang="ru-RU" dirty="0" smtClean="0"/>
              <a:t> </a:t>
            </a:r>
            <a:r>
              <a:rPr lang="ru-RU" dirty="0" err="1" smtClean="0"/>
              <a:t>банктерге</a:t>
            </a:r>
            <a:r>
              <a:rPr lang="ru-RU" dirty="0" smtClean="0"/>
              <a:t> </a:t>
            </a:r>
            <a:r>
              <a:rPr lang="ru-RU" dirty="0" err="1" smtClean="0"/>
              <a:t>тән емес</a:t>
            </a:r>
            <a:r>
              <a:rPr lang="ru-RU" dirty="0" smtClean="0"/>
              <a:t> </a:t>
            </a:r>
            <a:r>
              <a:rPr lang="ru-RU" dirty="0" err="1" smtClean="0"/>
              <a:t>операцияларды</a:t>
            </a:r>
            <a:r>
              <a:rPr lang="ru-RU" dirty="0" smtClean="0"/>
              <a:t> </a:t>
            </a:r>
            <a:r>
              <a:rPr lang="ru-RU" dirty="0" err="1" smtClean="0"/>
              <a:t>батыл</a:t>
            </a:r>
            <a:r>
              <a:rPr lang="ru-RU" dirty="0" smtClean="0"/>
              <a:t> </a:t>
            </a:r>
            <a:r>
              <a:rPr lang="ru-RU" dirty="0" err="1" smtClean="0"/>
              <a:t>меңгеріп, қаржылық кәсіпкерлікте кең қолдануда.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/>
              <a:t>Қазақстан Республикасының Орталық банкі</a:t>
            </a:r>
            <a:r>
              <a:rPr lang="ru-RU" dirty="0" smtClean="0"/>
              <a:t> </a:t>
            </a:r>
            <a:r>
              <a:rPr lang="ru-RU" dirty="0" err="1" smtClean="0"/>
              <a:t>еліміз</a:t>
            </a:r>
            <a:r>
              <a:rPr lang="ru-RU" dirty="0" smtClean="0"/>
              <a:t> </a:t>
            </a:r>
            <a:r>
              <a:rPr lang="ru-RU" dirty="0" err="1" smtClean="0"/>
              <a:t>тәуелсіздік алған соң </a:t>
            </a:r>
            <a:r>
              <a:rPr lang="ru-RU" dirty="0" smtClean="0"/>
              <a:t>КСРО </a:t>
            </a:r>
            <a:r>
              <a:rPr lang="ru-RU" dirty="0" err="1" smtClean="0"/>
              <a:t>Мембанктің Республикалық Кеңесінің негізінде</a:t>
            </a:r>
            <a:r>
              <a:rPr lang="ru-RU" dirty="0" smtClean="0"/>
              <a:t> 1990 </a:t>
            </a:r>
            <a:r>
              <a:rPr lang="ru-RU" dirty="0" err="1" smtClean="0"/>
              <a:t>жылдың желтоқсанында алғашқыда Қазақстанның мемлекеттік</a:t>
            </a:r>
            <a:r>
              <a:rPr lang="ru-RU" dirty="0" smtClean="0"/>
              <a:t> </a:t>
            </a:r>
            <a:r>
              <a:rPr lang="ru-RU" dirty="0" err="1" smtClean="0"/>
              <a:t>банкі</a:t>
            </a:r>
            <a:r>
              <a:rPr lang="ru-RU" dirty="0" smtClean="0"/>
              <a:t> </a:t>
            </a:r>
            <a:r>
              <a:rPr lang="ru-RU" dirty="0" err="1" smtClean="0"/>
              <a:t>ретінде</a:t>
            </a:r>
            <a:r>
              <a:rPr lang="ru-RU" dirty="0" smtClean="0"/>
              <a:t> </a:t>
            </a:r>
            <a:r>
              <a:rPr lang="ru-RU" dirty="0" err="1" smtClean="0"/>
              <a:t>құрылып</a:t>
            </a:r>
            <a:r>
              <a:rPr lang="ru-RU" dirty="0" smtClean="0"/>
              <a:t>, ал 1995 </a:t>
            </a:r>
            <a:r>
              <a:rPr lang="ru-RU" dirty="0" err="1" smtClean="0"/>
              <a:t>жылдың наурызынан</a:t>
            </a:r>
            <a:r>
              <a:rPr lang="ru-RU" dirty="0" smtClean="0"/>
              <a:t> </a:t>
            </a:r>
            <a:r>
              <a:rPr lang="ru-RU" dirty="0" err="1" smtClean="0"/>
              <a:t>Қазақстан Ұлттық банкі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Қазақстан Республикасының Ұлттық банкі</a:t>
            </a:r>
            <a:r>
              <a:rPr lang="ru-RU" dirty="0" smtClean="0"/>
              <a:t> </a:t>
            </a:r>
            <a:r>
              <a:rPr lang="ru-RU" dirty="0" err="1" smtClean="0"/>
              <a:t>Қазақстан Республикасының Орталық банкі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, </a:t>
            </a:r>
            <a:r>
              <a:rPr lang="ru-RU" dirty="0" err="1" smtClean="0"/>
              <a:t>Қазақстан Республикасының </a:t>
            </a:r>
            <a:r>
              <a:rPr lang="ru-RU" dirty="0" smtClean="0"/>
              <a:t>банк </a:t>
            </a:r>
            <a:r>
              <a:rPr lang="ru-RU" dirty="0" err="1" smtClean="0"/>
              <a:t>жүйесінің жоғары деңгейін білдіреді</a:t>
            </a:r>
            <a:r>
              <a:rPr lang="ru-RU" dirty="0" smtClean="0"/>
              <a:t> </a:t>
            </a:r>
            <a:r>
              <a:rPr lang="ru-RU" dirty="0" err="1" smtClean="0"/>
              <a:t>жәнеөз қызметін Қазақстан Республикасы</a:t>
            </a:r>
            <a:r>
              <a:rPr lang="ru-RU" dirty="0" smtClean="0"/>
              <a:t> </a:t>
            </a:r>
            <a:r>
              <a:rPr lang="ru-RU" dirty="0" err="1" smtClean="0"/>
              <a:t>Президентінің </a:t>
            </a:r>
            <a:r>
              <a:rPr lang="ru-RU" dirty="0" smtClean="0"/>
              <a:t>1995 </a:t>
            </a:r>
            <a:r>
              <a:rPr lang="ru-RU" dirty="0" err="1" smtClean="0"/>
              <a:t>жылғы </a:t>
            </a:r>
            <a:r>
              <a:rPr lang="ru-RU" dirty="0" smtClean="0"/>
              <a:t>30 </a:t>
            </a:r>
            <a:r>
              <a:rPr lang="ru-RU" dirty="0" err="1" smtClean="0"/>
              <a:t>наурыздағы </a:t>
            </a:r>
            <a:r>
              <a:rPr lang="ru-RU" dirty="0" smtClean="0"/>
              <a:t>«</a:t>
            </a:r>
            <a:r>
              <a:rPr lang="ru-RU" dirty="0" err="1" smtClean="0"/>
              <a:t>Қазақстан Республикасының Ұлттық банкі</a:t>
            </a:r>
            <a:r>
              <a:rPr lang="ru-RU" dirty="0" smtClean="0"/>
              <a:t> </a:t>
            </a:r>
            <a:r>
              <a:rPr lang="ru-RU" dirty="0" err="1" smtClean="0"/>
              <a:t>туралы</a:t>
            </a:r>
            <a:r>
              <a:rPr lang="ru-RU" dirty="0" smtClean="0"/>
              <a:t>» </a:t>
            </a:r>
            <a:r>
              <a:rPr lang="ru-RU" dirty="0" err="1" smtClean="0"/>
              <a:t>Заң күші </a:t>
            </a:r>
            <a:r>
              <a:rPr lang="ru-RU" dirty="0" smtClean="0"/>
              <a:t>бар </a:t>
            </a:r>
            <a:r>
              <a:rPr lang="ru-RU" dirty="0" err="1" smtClean="0"/>
              <a:t>Жарлығы бойынша</a:t>
            </a:r>
            <a:r>
              <a:rPr lang="ru-RU" dirty="0" smtClean="0"/>
              <a:t> </a:t>
            </a:r>
            <a:r>
              <a:rPr lang="ru-RU" dirty="0" err="1" smtClean="0"/>
              <a:t>жүргізеді және </a:t>
            </a:r>
            <a:r>
              <a:rPr lang="ru-RU" dirty="0" smtClean="0"/>
              <a:t>осы </a:t>
            </a:r>
            <a:r>
              <a:rPr lang="ru-RU" dirty="0" err="1" smtClean="0"/>
              <a:t>жарлыққа сай</a:t>
            </a:r>
            <a:r>
              <a:rPr lang="ru-RU" dirty="0" smtClean="0"/>
              <a:t> </a:t>
            </a:r>
            <a:r>
              <a:rPr lang="ru-RU" dirty="0" err="1" smtClean="0"/>
              <a:t>Президентке</a:t>
            </a:r>
            <a:r>
              <a:rPr lang="ru-RU" dirty="0" smtClean="0"/>
              <a:t> </a:t>
            </a:r>
            <a:r>
              <a:rPr lang="ru-RU" dirty="0" err="1" smtClean="0"/>
              <a:t>есеп</a:t>
            </a:r>
            <a:r>
              <a:rPr lang="ru-RU" dirty="0" smtClean="0"/>
              <a:t> </a:t>
            </a:r>
            <a:r>
              <a:rPr lang="ru-RU" dirty="0" err="1" smtClean="0"/>
              <a:t>береді</a:t>
            </a:r>
            <a:r>
              <a:rPr lang="ru-RU" dirty="0" smtClean="0"/>
              <a:t>.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қатар Ұлттық </a:t>
            </a:r>
            <a:r>
              <a:rPr lang="ru-RU" dirty="0" smtClean="0"/>
              <a:t>банк </a:t>
            </a:r>
            <a:r>
              <a:rPr lang="ru-RU" dirty="0" err="1" smtClean="0"/>
              <a:t>өз қызметінде Қазақстан Республикасының Конституциясын</a:t>
            </a:r>
            <a:r>
              <a:rPr lang="ru-RU" dirty="0" smtClean="0"/>
              <a:t> </a:t>
            </a:r>
            <a:r>
              <a:rPr lang="ru-RU" dirty="0" err="1" smtClean="0"/>
              <a:t>және басқа заңдарды </a:t>
            </a:r>
            <a:r>
              <a:rPr lang="ru-RU" dirty="0" smtClean="0"/>
              <a:t>, </a:t>
            </a:r>
            <a:r>
              <a:rPr lang="ru-RU" dirty="0" err="1" smtClean="0"/>
              <a:t>халықаралық шарттар</a:t>
            </a:r>
            <a:r>
              <a:rPr lang="ru-RU" dirty="0" smtClean="0"/>
              <a:t> мен </a:t>
            </a:r>
            <a:r>
              <a:rPr lang="ru-RU" dirty="0" err="1" smtClean="0"/>
              <a:t>келісімдерді</a:t>
            </a:r>
            <a:r>
              <a:rPr lang="ru-RU" dirty="0" smtClean="0"/>
              <a:t> </a:t>
            </a:r>
            <a:r>
              <a:rPr lang="ru-RU" dirty="0" err="1" smtClean="0"/>
              <a:t>басшылыққа алады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Қазақстан Ұлттық банкі</a:t>
            </a:r>
            <a:r>
              <a:rPr lang="ru-RU" dirty="0" smtClean="0"/>
              <a:t> </a:t>
            </a:r>
            <a:r>
              <a:rPr lang="ru-RU" dirty="0" err="1" smtClean="0"/>
              <a:t>басқа елдердің Орталық банктерімен</a:t>
            </a:r>
            <a:r>
              <a:rPr lang="ru-RU" dirty="0" smtClean="0"/>
              <a:t> </a:t>
            </a:r>
            <a:r>
              <a:rPr lang="ru-RU" dirty="0" err="1" smtClean="0"/>
              <a:t>және тағы басқа банктермен</a:t>
            </a:r>
            <a:r>
              <a:rPr lang="ru-RU" dirty="0" smtClean="0"/>
              <a:t> </a:t>
            </a:r>
            <a:r>
              <a:rPr lang="ru-RU" dirty="0" err="1" smtClean="0"/>
              <a:t>қарым-қатынаста, халықаралық банктер</a:t>
            </a:r>
            <a:r>
              <a:rPr lang="ru-RU" dirty="0" smtClean="0"/>
              <a:t> мен </a:t>
            </a:r>
            <a:r>
              <a:rPr lang="ru-RU" dirty="0" err="1" smtClean="0"/>
              <a:t>басқа </a:t>
            </a:r>
            <a:r>
              <a:rPr lang="ru-RU" dirty="0" smtClean="0"/>
              <a:t>да </a:t>
            </a:r>
            <a:r>
              <a:rPr lang="ru-RU" dirty="0" err="1" smtClean="0"/>
              <a:t>қаржы-несие ұйымдарында Қазақстан Республикасының мүддесін білдіреді</a:t>
            </a:r>
            <a:r>
              <a:rPr lang="ru-RU" dirty="0" smtClean="0"/>
              <a:t>. </a:t>
            </a:r>
            <a:r>
              <a:rPr lang="ru-RU" dirty="0" err="1" smtClean="0"/>
              <a:t>Ұлттық </a:t>
            </a:r>
            <a:r>
              <a:rPr lang="ru-RU" dirty="0" smtClean="0"/>
              <a:t>банк пен </a:t>
            </a:r>
            <a:r>
              <a:rPr lang="ru-RU" dirty="0" err="1" smtClean="0"/>
              <a:t>оның бөлімшелері салықтың</a:t>
            </a:r>
            <a:r>
              <a:rPr lang="ru-RU" dirty="0" smtClean="0"/>
              <a:t>, </a:t>
            </a:r>
            <a:r>
              <a:rPr lang="ru-RU" dirty="0" err="1" smtClean="0"/>
              <a:t>алымның және баждың</a:t>
            </a:r>
            <a:r>
              <a:rPr lang="ru-RU" dirty="0" smtClean="0"/>
              <a:t>, </a:t>
            </a:r>
            <a:r>
              <a:rPr lang="ru-RU" dirty="0" err="1" smtClean="0"/>
              <a:t>соның ішінде</a:t>
            </a:r>
            <a:r>
              <a:rPr lang="ru-RU" dirty="0" smtClean="0"/>
              <a:t> </a:t>
            </a:r>
            <a:r>
              <a:rPr lang="ru-RU" dirty="0" err="1" smtClean="0"/>
              <a:t>кеден</a:t>
            </a:r>
            <a:r>
              <a:rPr lang="ru-RU" dirty="0" smtClean="0"/>
              <a:t> </a:t>
            </a:r>
            <a:r>
              <a:rPr lang="ru-RU" dirty="0" err="1" smtClean="0"/>
              <a:t>бажының барлық түрлерін төлеуден босатылады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Қазақстан Ұлттық банкі</a:t>
            </a:r>
            <a:r>
              <a:rPr lang="ru-RU" dirty="0" smtClean="0"/>
              <a:t> </a:t>
            </a:r>
            <a:r>
              <a:rPr lang="ru-RU" dirty="0" err="1" smtClean="0"/>
              <a:t>заңды тұлға 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, </a:t>
            </a:r>
            <a:r>
              <a:rPr lang="ru-RU" dirty="0" err="1" smtClean="0"/>
              <a:t>оның дербес</a:t>
            </a:r>
            <a:r>
              <a:rPr lang="ru-RU" dirty="0" smtClean="0"/>
              <a:t> балансы </a:t>
            </a:r>
            <a:r>
              <a:rPr lang="ru-RU" dirty="0" err="1" smtClean="0"/>
              <a:t>болады</a:t>
            </a:r>
            <a:r>
              <a:rPr lang="ru-RU" dirty="0" smtClean="0"/>
              <a:t> </a:t>
            </a:r>
            <a:r>
              <a:rPr lang="ru-RU" dirty="0" err="1" smtClean="0"/>
              <a:t>және өз қарамағындағы бөлімшелермен бірге</a:t>
            </a:r>
            <a:r>
              <a:rPr lang="ru-RU" dirty="0" smtClean="0"/>
              <a:t> </a:t>
            </a:r>
            <a:r>
              <a:rPr lang="ru-RU" dirty="0" err="1" smtClean="0"/>
              <a:t>біртұтас құрылым құрайды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республиканың кез-келген</a:t>
            </a:r>
            <a:r>
              <a:rPr lang="ru-RU" dirty="0" smtClean="0"/>
              <a:t> </a:t>
            </a:r>
            <a:r>
              <a:rPr lang="ru-RU" dirty="0" err="1" smtClean="0"/>
              <a:t>жерінде</a:t>
            </a:r>
            <a:r>
              <a:rPr lang="ru-RU" dirty="0" smtClean="0"/>
              <a:t> </a:t>
            </a:r>
            <a:r>
              <a:rPr lang="ru-RU" dirty="0" err="1" smtClean="0"/>
              <a:t>және одан</a:t>
            </a:r>
            <a:r>
              <a:rPr lang="ru-RU" dirty="0" smtClean="0"/>
              <a:t> </a:t>
            </a:r>
            <a:r>
              <a:rPr lang="ru-RU" dirty="0" err="1" smtClean="0"/>
              <a:t>тыс</a:t>
            </a:r>
            <a:r>
              <a:rPr lang="ru-RU" dirty="0" smtClean="0"/>
              <a:t> </a:t>
            </a:r>
            <a:r>
              <a:rPr lang="ru-RU" dirty="0" err="1" smtClean="0"/>
              <a:t>жерлерде</a:t>
            </a:r>
            <a:r>
              <a:rPr lang="ru-RU" dirty="0" smtClean="0"/>
              <a:t> </a:t>
            </a:r>
            <a:r>
              <a:rPr lang="ru-RU" dirty="0" err="1" smtClean="0"/>
              <a:t>өзінің басқармасын және басқа </a:t>
            </a:r>
            <a:r>
              <a:rPr lang="ru-RU" dirty="0" smtClean="0"/>
              <a:t>да </a:t>
            </a:r>
            <a:r>
              <a:rPr lang="ru-RU" dirty="0" err="1" smtClean="0"/>
              <a:t>бөлімшелерін ашуға құқығы </a:t>
            </a:r>
            <a:r>
              <a:rPr lang="ru-RU" dirty="0" smtClean="0"/>
              <a:t>бар. </a:t>
            </a:r>
            <a:r>
              <a:rPr lang="ru-RU" dirty="0" err="1" smtClean="0"/>
              <a:t>Өз жұмысын үкіметпен келісіп</a:t>
            </a:r>
            <a:r>
              <a:rPr lang="ru-RU" dirty="0" smtClean="0"/>
              <a:t>, </a:t>
            </a:r>
            <a:r>
              <a:rPr lang="ru-RU" dirty="0" err="1" smtClean="0"/>
              <a:t>үнемі кеңесіп жүргізеді.</a:t>
            </a:r>
            <a:endParaRPr lang="ru-RU" dirty="0" smtClean="0"/>
          </a:p>
          <a:p>
            <a:r>
              <a:rPr lang="ru-RU" dirty="0" err="1" smtClean="0"/>
              <a:t>Қазақстанның Ұлттық банкінің негізгі</a:t>
            </a:r>
            <a:r>
              <a:rPr lang="ru-RU" dirty="0" smtClean="0"/>
              <a:t> </a:t>
            </a:r>
            <a:r>
              <a:rPr lang="ru-RU" dirty="0" err="1" smtClean="0"/>
              <a:t>міндеті</a:t>
            </a:r>
            <a:r>
              <a:rPr lang="ru-RU" dirty="0" smtClean="0"/>
              <a:t> </a:t>
            </a:r>
            <a:r>
              <a:rPr lang="ru-RU" dirty="0" err="1" smtClean="0"/>
              <a:t>Қазақстан Республикасы</a:t>
            </a:r>
            <a:r>
              <a:rPr lang="ru-RU" dirty="0" smtClean="0"/>
              <a:t> </a:t>
            </a:r>
            <a:r>
              <a:rPr lang="ru-RU" dirty="0" err="1" smtClean="0"/>
              <a:t>ұлттық валютасының ішкі</a:t>
            </a:r>
            <a:r>
              <a:rPr lang="ru-RU" dirty="0" smtClean="0"/>
              <a:t> </a:t>
            </a:r>
            <a:r>
              <a:rPr lang="ru-RU" dirty="0" err="1" smtClean="0"/>
              <a:t>және сыртқы тұрлаулылығын қамтамасызету 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Қазақстан Ұлттық банкіне</a:t>
            </a:r>
            <a:r>
              <a:rPr lang="ru-RU" dirty="0" smtClean="0"/>
              <a:t>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қатар:</a:t>
            </a:r>
            <a:endParaRPr lang="ru-RU" dirty="0" smtClean="0"/>
          </a:p>
          <a:p>
            <a:r>
              <a:rPr lang="ru-RU" dirty="0" smtClean="0"/>
              <a:t>· </a:t>
            </a:r>
            <a:r>
              <a:rPr lang="ru-RU" dirty="0" err="1" smtClean="0"/>
              <a:t>Қазақстанның экономикалық </a:t>
            </a:r>
            <a:r>
              <a:rPr lang="ru-RU" dirty="0" smtClean="0"/>
              <a:t>мен </a:t>
            </a:r>
            <a:r>
              <a:rPr lang="ru-RU" dirty="0" err="1" smtClean="0"/>
              <a:t>оның дүниежүзілік экономикаға кірігуіне</a:t>
            </a:r>
            <a:r>
              <a:rPr lang="ru-RU" dirty="0" smtClean="0"/>
              <a:t> </a:t>
            </a:r>
            <a:r>
              <a:rPr lang="ru-RU" dirty="0" err="1" smtClean="0"/>
              <a:t>қол жеткізу</a:t>
            </a:r>
            <a:r>
              <a:rPr lang="ru-RU" dirty="0" smtClean="0"/>
              <a:t> </a:t>
            </a:r>
            <a:r>
              <a:rPr lang="ru-RU" dirty="0" err="1" smtClean="0"/>
              <a:t>мақсатында ықпал ететін</a:t>
            </a:r>
            <a:r>
              <a:rPr lang="ru-RU" dirty="0" smtClean="0"/>
              <a:t> </a:t>
            </a:r>
            <a:r>
              <a:rPr lang="ru-RU" dirty="0" err="1" smtClean="0"/>
              <a:t>ақша айналысы</a:t>
            </a:r>
            <a:r>
              <a:rPr lang="ru-RU" dirty="0" smtClean="0"/>
              <a:t>, </a:t>
            </a:r>
            <a:r>
              <a:rPr lang="ru-RU" dirty="0" err="1" smtClean="0"/>
              <a:t>несие</a:t>
            </a:r>
            <a:r>
              <a:rPr lang="ru-RU" dirty="0" smtClean="0"/>
              <a:t>, </a:t>
            </a:r>
            <a:r>
              <a:rPr lang="ru-RU" dirty="0" err="1" smtClean="0"/>
              <a:t>банктік</a:t>
            </a:r>
            <a:r>
              <a:rPr lang="ru-RU" dirty="0" smtClean="0"/>
              <a:t> </a:t>
            </a:r>
            <a:r>
              <a:rPr lang="ru-RU" dirty="0" err="1" smtClean="0"/>
              <a:t>есеп</a:t>
            </a:r>
            <a:r>
              <a:rPr lang="ru-RU" dirty="0" smtClean="0"/>
              <a:t> </a:t>
            </a:r>
            <a:r>
              <a:rPr lang="ru-RU" dirty="0" err="1" smtClean="0"/>
              <a:t>айырысуды</a:t>
            </a:r>
            <a:r>
              <a:rPr lang="ru-RU" dirty="0" smtClean="0"/>
              <a:t> </a:t>
            </a:r>
            <a:r>
              <a:rPr lang="ru-RU" dirty="0" err="1" smtClean="0"/>
              <a:t>ұйымдастыру және валюталық қатынастар саласында</a:t>
            </a:r>
            <a:r>
              <a:rPr lang="ru-RU" dirty="0" smtClean="0"/>
              <a:t> </a:t>
            </a:r>
            <a:r>
              <a:rPr lang="ru-RU" dirty="0" err="1" smtClean="0"/>
              <a:t>мемлекет</a:t>
            </a:r>
            <a:r>
              <a:rPr lang="ru-RU" dirty="0" smtClean="0"/>
              <a:t> </a:t>
            </a:r>
            <a:r>
              <a:rPr lang="ru-RU" dirty="0" err="1" smtClean="0"/>
              <a:t>санатын</a:t>
            </a:r>
            <a:r>
              <a:rPr lang="ru-RU" dirty="0" smtClean="0"/>
              <a:t> </a:t>
            </a:r>
            <a:r>
              <a:rPr lang="ru-RU" dirty="0" err="1" smtClean="0"/>
              <a:t>әзірлеу мен</a:t>
            </a:r>
            <a:r>
              <a:rPr lang="ru-RU" dirty="0" smtClean="0"/>
              <a:t> </a:t>
            </a:r>
            <a:r>
              <a:rPr lang="ru-RU" dirty="0" err="1" smtClean="0"/>
              <a:t>жүргізу</a:t>
            </a:r>
            <a:r>
              <a:rPr lang="ru-RU" dirty="0" smtClean="0"/>
              <a:t>;</a:t>
            </a:r>
          </a:p>
          <a:p>
            <a:r>
              <a:rPr lang="ru-RU" dirty="0" smtClean="0"/>
              <a:t>· </a:t>
            </a:r>
            <a:r>
              <a:rPr lang="ru-RU" dirty="0" err="1" smtClean="0"/>
              <a:t>Ақша, несие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банк </a:t>
            </a:r>
            <a:r>
              <a:rPr lang="ru-RU" dirty="0" err="1" smtClean="0"/>
              <a:t>жүйесінің тұрақты болуын</a:t>
            </a:r>
            <a:r>
              <a:rPr lang="ru-RU" dirty="0" smtClean="0"/>
              <a:t> </a:t>
            </a:r>
            <a:r>
              <a:rPr lang="ru-RU" dirty="0" err="1" smtClean="0"/>
              <a:t>қамтамасыз етуге</a:t>
            </a:r>
            <a:r>
              <a:rPr lang="ru-RU" dirty="0" smtClean="0"/>
              <a:t> </a:t>
            </a:r>
            <a:r>
              <a:rPr lang="ru-RU" dirty="0" err="1" smtClean="0"/>
              <a:t>жәрдемдесу</a:t>
            </a:r>
            <a:r>
              <a:rPr lang="ru-RU" dirty="0" smtClean="0"/>
              <a:t>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· </a:t>
            </a:r>
            <a:r>
              <a:rPr lang="ru-RU" dirty="0" err="1" smtClean="0"/>
              <a:t>Кредиторлар</a:t>
            </a:r>
            <a:r>
              <a:rPr lang="ru-RU" dirty="0" smtClean="0"/>
              <a:t> мен банк </a:t>
            </a:r>
            <a:r>
              <a:rPr lang="ru-RU" dirty="0" err="1" smtClean="0"/>
              <a:t>салымшылардың</a:t>
            </a:r>
            <a:r>
              <a:rPr lang="ru-RU" dirty="0" smtClean="0"/>
              <a:t>, </a:t>
            </a:r>
            <a:r>
              <a:rPr lang="ru-RU" dirty="0" err="1" smtClean="0"/>
              <a:t>сондай-ақ банктер</a:t>
            </a:r>
            <a:r>
              <a:rPr lang="ru-RU" dirty="0" smtClean="0"/>
              <a:t> мен </a:t>
            </a:r>
            <a:r>
              <a:rPr lang="ru-RU" dirty="0" err="1" smtClean="0"/>
              <a:t>басқа ұйымдардың қызметін реттейтін</a:t>
            </a:r>
            <a:r>
              <a:rPr lang="ru-RU" dirty="0" smtClean="0"/>
              <a:t> </a:t>
            </a:r>
            <a:r>
              <a:rPr lang="ru-RU" dirty="0" err="1" smtClean="0"/>
              <a:t>актілерді</a:t>
            </a:r>
            <a:r>
              <a:rPr lang="ru-RU" dirty="0" smtClean="0"/>
              <a:t> </a:t>
            </a:r>
            <a:r>
              <a:rPr lang="ru-RU" dirty="0" err="1" smtClean="0"/>
              <a:t>қабылдау және олардың орындалуын</a:t>
            </a:r>
            <a:r>
              <a:rPr lang="ru-RU" dirty="0" smtClean="0"/>
              <a:t> </a:t>
            </a:r>
            <a:r>
              <a:rPr lang="ru-RU" dirty="0" err="1" smtClean="0"/>
              <a:t>бақылау жолымен</a:t>
            </a:r>
            <a:r>
              <a:rPr lang="ru-RU" dirty="0" smtClean="0"/>
              <a:t> </a:t>
            </a:r>
            <a:r>
              <a:rPr lang="ru-RU" dirty="0" err="1" smtClean="0"/>
              <a:t>шет</a:t>
            </a:r>
            <a:r>
              <a:rPr lang="ru-RU" dirty="0" smtClean="0"/>
              <a:t> ел </a:t>
            </a:r>
            <a:r>
              <a:rPr lang="ru-RU" dirty="0" err="1" smtClean="0"/>
              <a:t>валютасын</a:t>
            </a:r>
            <a:r>
              <a:rPr lang="ru-RU" dirty="0" smtClean="0"/>
              <a:t> </a:t>
            </a:r>
            <a:r>
              <a:rPr lang="ru-RU" dirty="0" err="1" smtClean="0"/>
              <a:t>сатып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, </a:t>
            </a:r>
            <a:r>
              <a:rPr lang="ru-RU" dirty="0" err="1" smtClean="0"/>
              <a:t>сату</a:t>
            </a:r>
            <a:r>
              <a:rPr lang="ru-RU" dirty="0" smtClean="0"/>
              <a:t> </a:t>
            </a:r>
            <a:r>
              <a:rPr lang="ru-RU" dirty="0" err="1" smtClean="0"/>
              <a:t>және айырбастау</a:t>
            </a:r>
            <a:r>
              <a:rPr lang="ru-RU" dirty="0" smtClean="0"/>
              <a:t> </a:t>
            </a:r>
            <a:r>
              <a:rPr lang="ru-RU" dirty="0" err="1" smtClean="0"/>
              <a:t>операцияларын</a:t>
            </a:r>
            <a:r>
              <a:rPr lang="ru-RU" dirty="0" smtClean="0"/>
              <a:t> </a:t>
            </a:r>
            <a:r>
              <a:rPr lang="ru-RU" dirty="0" err="1" smtClean="0"/>
              <a:t>жүзеге асыратын</a:t>
            </a:r>
            <a:r>
              <a:rPr lang="ru-RU" dirty="0" smtClean="0"/>
              <a:t> </a:t>
            </a:r>
            <a:r>
              <a:rPr lang="ru-RU" dirty="0" err="1" smtClean="0"/>
              <a:t>ұйымдар</a:t>
            </a:r>
            <a:r>
              <a:rPr lang="ru-RU" dirty="0" smtClean="0"/>
              <a:t>, </a:t>
            </a:r>
            <a:r>
              <a:rPr lang="ru-RU" dirty="0" err="1" smtClean="0"/>
              <a:t>клиенттердің мүддесін қорғау жүктеледі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Қазақстан Ұлттық банкі</a:t>
            </a:r>
            <a:r>
              <a:rPr lang="ru-RU" dirty="0" smtClean="0"/>
              <a:t> </a:t>
            </a:r>
            <a:r>
              <a:rPr lang="ru-RU" dirty="0" err="1" smtClean="0"/>
              <a:t>айналыстағы ақша көлемінің мөлшерін реттеу</a:t>
            </a:r>
            <a:r>
              <a:rPr lang="ru-RU" dirty="0" smtClean="0"/>
              <a:t> </a:t>
            </a:r>
            <a:r>
              <a:rPr lang="ru-RU" dirty="0" err="1" smtClean="0"/>
              <a:t>жолымен</a:t>
            </a:r>
            <a:r>
              <a:rPr lang="ru-RU" dirty="0" smtClean="0"/>
              <a:t> </a:t>
            </a:r>
            <a:r>
              <a:rPr lang="ru-RU" dirty="0" err="1" smtClean="0"/>
              <a:t>мемлекеттік</a:t>
            </a:r>
            <a:r>
              <a:rPr lang="ru-RU" dirty="0" smtClean="0"/>
              <a:t> </a:t>
            </a:r>
            <a:r>
              <a:rPr lang="ru-RU" dirty="0" err="1" smtClean="0"/>
              <a:t>ақша-несие саясатын</a:t>
            </a:r>
            <a:r>
              <a:rPr lang="ru-RU" dirty="0" smtClean="0"/>
              <a:t> </a:t>
            </a:r>
            <a:r>
              <a:rPr lang="ru-RU" dirty="0" err="1" smtClean="0"/>
              <a:t>жүргізеді, банкноттармен</a:t>
            </a:r>
            <a:r>
              <a:rPr lang="ru-RU" dirty="0" smtClean="0"/>
              <a:t> </a:t>
            </a:r>
            <a:r>
              <a:rPr lang="ru-RU" dirty="0" err="1" smtClean="0"/>
              <a:t>тиындардың бірден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элементі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 Республика </a:t>
            </a:r>
            <a:r>
              <a:rPr lang="ru-RU" dirty="0" err="1" smtClean="0"/>
              <a:t>аумағында банктер</a:t>
            </a:r>
            <a:r>
              <a:rPr lang="ru-RU" dirty="0" smtClean="0"/>
              <a:t>, </a:t>
            </a:r>
            <a:r>
              <a:rPr lang="ru-RU" dirty="0" err="1" smtClean="0"/>
              <a:t>еншілес</a:t>
            </a:r>
            <a:r>
              <a:rPr lang="ru-RU" dirty="0" smtClean="0"/>
              <a:t> </a:t>
            </a:r>
            <a:r>
              <a:rPr lang="ru-RU" dirty="0" err="1" smtClean="0"/>
              <a:t>банктер</a:t>
            </a:r>
            <a:r>
              <a:rPr lang="ru-RU" dirty="0" smtClean="0"/>
              <a:t> </a:t>
            </a:r>
            <a:r>
              <a:rPr lang="ru-RU" dirty="0" err="1" smtClean="0"/>
              <a:t>ашуға рұқсат береді</a:t>
            </a:r>
            <a:r>
              <a:rPr lang="ru-RU" dirty="0" smtClean="0"/>
              <a:t>. </a:t>
            </a:r>
            <a:r>
              <a:rPr lang="ru-RU" dirty="0" err="1" smtClean="0"/>
              <a:t>Банктердің, сондай-ақ шет</a:t>
            </a:r>
            <a:r>
              <a:rPr lang="ru-RU" dirty="0" smtClean="0"/>
              <a:t> ел </a:t>
            </a:r>
            <a:r>
              <a:rPr lang="ru-RU" dirty="0" err="1" smtClean="0"/>
              <a:t>валютасын</a:t>
            </a:r>
            <a:r>
              <a:rPr lang="ru-RU" dirty="0" smtClean="0"/>
              <a:t> </a:t>
            </a:r>
            <a:r>
              <a:rPr lang="ru-RU" dirty="0" err="1" smtClean="0"/>
              <a:t>сатып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, </a:t>
            </a:r>
            <a:r>
              <a:rPr lang="ru-RU" dirty="0" err="1" smtClean="0"/>
              <a:t>сату</a:t>
            </a:r>
            <a:r>
              <a:rPr lang="ru-RU" dirty="0" smtClean="0"/>
              <a:t> </a:t>
            </a:r>
            <a:r>
              <a:rPr lang="ru-RU" dirty="0" err="1" smtClean="0"/>
              <a:t>және айырбастау</a:t>
            </a:r>
            <a:r>
              <a:rPr lang="ru-RU" dirty="0" smtClean="0"/>
              <a:t> </a:t>
            </a:r>
            <a:r>
              <a:rPr lang="ru-RU" dirty="0" err="1" smtClean="0"/>
              <a:t>операцияларын</a:t>
            </a:r>
            <a:r>
              <a:rPr lang="ru-RU" dirty="0" smtClean="0"/>
              <a:t> </a:t>
            </a:r>
            <a:r>
              <a:rPr lang="ru-RU" dirty="0" err="1" smtClean="0"/>
              <a:t>жүзеге асыратын</a:t>
            </a:r>
            <a:r>
              <a:rPr lang="ru-RU" dirty="0" smtClean="0"/>
              <a:t> </a:t>
            </a:r>
            <a:r>
              <a:rPr lang="ru-RU" dirty="0" err="1" smtClean="0"/>
              <a:t>ұйымдардың қызметін қадағалайды және оларға пруденциалдық нормативтерді</a:t>
            </a:r>
            <a:r>
              <a:rPr lang="ru-RU" dirty="0" smtClean="0"/>
              <a:t> </a:t>
            </a:r>
            <a:r>
              <a:rPr lang="ru-RU" dirty="0" err="1" smtClean="0"/>
              <a:t>белгілейді</a:t>
            </a:r>
            <a:r>
              <a:rPr lang="ru-RU" dirty="0" smtClean="0"/>
              <a:t>. </a:t>
            </a:r>
            <a:r>
              <a:rPr lang="ru-RU" dirty="0" err="1" smtClean="0"/>
              <a:t>Ресми</a:t>
            </a:r>
            <a:r>
              <a:rPr lang="ru-RU" dirty="0" smtClean="0"/>
              <a:t> </a:t>
            </a:r>
            <a:r>
              <a:rPr lang="ru-RU" dirty="0" err="1" smtClean="0"/>
              <a:t>ставкаларды</a:t>
            </a:r>
            <a:r>
              <a:rPr lang="ru-RU" dirty="0" smtClean="0"/>
              <a:t> </a:t>
            </a:r>
            <a:r>
              <a:rPr lang="ru-RU" dirty="0" err="1" smtClean="0"/>
              <a:t>өзгерту жолымен</a:t>
            </a:r>
            <a:r>
              <a:rPr lang="ru-RU" dirty="0" smtClean="0"/>
              <a:t> </a:t>
            </a:r>
            <a:r>
              <a:rPr lang="ru-RU" dirty="0" err="1" smtClean="0"/>
              <a:t>банктердің проценттік</a:t>
            </a:r>
            <a:r>
              <a:rPr lang="ru-RU" dirty="0" smtClean="0"/>
              <a:t> </a:t>
            </a:r>
            <a:r>
              <a:rPr lang="ru-RU" dirty="0" err="1" smtClean="0"/>
              <a:t>ставкалары</a:t>
            </a:r>
            <a:r>
              <a:rPr lang="ru-RU" dirty="0" smtClean="0"/>
              <a:t> </a:t>
            </a:r>
            <a:r>
              <a:rPr lang="ru-RU" dirty="0" err="1" smtClean="0"/>
              <a:t>деңгейін реттеуді</a:t>
            </a:r>
            <a:r>
              <a:rPr lang="ru-RU" dirty="0" smtClean="0"/>
              <a:t> </a:t>
            </a:r>
            <a:r>
              <a:rPr lang="ru-RU" dirty="0" err="1" smtClean="0"/>
              <a:t>жүзеге асырады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 smtClean="0"/>
              <a:t>Валюталық реттеу</a:t>
            </a:r>
            <a:r>
              <a:rPr lang="ru-RU" dirty="0" smtClean="0"/>
              <a:t> мен </a:t>
            </a:r>
            <a:r>
              <a:rPr lang="ru-RU" dirty="0" err="1" smtClean="0"/>
              <a:t>валюталық бақылауды жүзеге асыруға және валюталық операциялардың барлық түрлерін жүргізуге құқылы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Қазақстан Ұлттық банкінің басқару органдары</a:t>
            </a:r>
            <a:r>
              <a:rPr lang="ru-RU" dirty="0" smtClean="0"/>
              <a:t> </a:t>
            </a:r>
            <a:r>
              <a:rPr lang="ru-RU" dirty="0" err="1" smtClean="0"/>
              <a:t>басқарма </a:t>
            </a:r>
            <a:r>
              <a:rPr lang="ru-RU" dirty="0" smtClean="0"/>
              <a:t>мен </a:t>
            </a:r>
            <a:r>
              <a:rPr lang="ru-RU" dirty="0" err="1" smtClean="0"/>
              <a:t>директорлар</a:t>
            </a:r>
            <a:r>
              <a:rPr lang="ru-RU" dirty="0" smtClean="0"/>
              <a:t> </a:t>
            </a:r>
            <a:r>
              <a:rPr lang="ru-RU" dirty="0" err="1" smtClean="0"/>
              <a:t>кеңесі </a:t>
            </a:r>
            <a:r>
              <a:rPr lang="ru-RU" dirty="0" smtClean="0"/>
              <a:t>(Директорат)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Ұлттық банкінің басқармасы </a:t>
            </a:r>
            <a:r>
              <a:rPr lang="ru-RU" dirty="0" smtClean="0"/>
              <a:t>мен </a:t>
            </a:r>
            <a:r>
              <a:rPr lang="ru-RU" dirty="0" err="1" smtClean="0"/>
              <a:t>төрағасы Қазақстан Ұлттық банкінің қызметі үшін жауап</a:t>
            </a:r>
            <a:r>
              <a:rPr lang="ru-RU" dirty="0" smtClean="0"/>
              <a:t> </a:t>
            </a:r>
            <a:r>
              <a:rPr lang="ru-RU" dirty="0" err="1" smtClean="0"/>
              <a:t>береді</a:t>
            </a:r>
            <a:r>
              <a:rPr lang="ru-RU" dirty="0" smtClean="0"/>
              <a:t>. </a:t>
            </a:r>
            <a:r>
              <a:rPr lang="ru-RU" dirty="0" err="1" smtClean="0"/>
              <a:t>Ұлттық банкінің құрамына департаметтер</a:t>
            </a:r>
            <a:r>
              <a:rPr lang="ru-RU" dirty="0" smtClean="0"/>
              <a:t> мен </a:t>
            </a:r>
            <a:r>
              <a:rPr lang="ru-RU" dirty="0" err="1" smtClean="0"/>
              <a:t>дербес</a:t>
            </a:r>
            <a:r>
              <a:rPr lang="ru-RU" dirty="0" smtClean="0"/>
              <a:t> </a:t>
            </a:r>
            <a:r>
              <a:rPr lang="ru-RU" dirty="0" err="1" smtClean="0"/>
              <a:t>қызметтерден тұратын орталық </a:t>
            </a:r>
            <a:r>
              <a:rPr lang="ru-RU" dirty="0" smtClean="0"/>
              <a:t>аппарат, </a:t>
            </a:r>
            <a:r>
              <a:rPr lang="ru-RU" dirty="0" err="1" smtClean="0"/>
              <a:t>облыстық фирмалар</a:t>
            </a:r>
            <a:r>
              <a:rPr lang="ru-RU" dirty="0" smtClean="0"/>
              <a:t> </a:t>
            </a:r>
            <a:r>
              <a:rPr lang="ru-RU" dirty="0" err="1" smtClean="0"/>
              <a:t>кіреді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Ұлттық </a:t>
            </a:r>
            <a:r>
              <a:rPr lang="ru-RU" dirty="0" smtClean="0"/>
              <a:t>банк </a:t>
            </a:r>
            <a:r>
              <a:rPr lang="ru-RU" dirty="0" err="1" smtClean="0"/>
              <a:t>өз шығындарын өз қаражатымен өтейді</a:t>
            </a:r>
            <a:r>
              <a:rPr lang="ru-RU" dirty="0" smtClean="0"/>
              <a:t>. </a:t>
            </a:r>
            <a:r>
              <a:rPr lang="ru-RU" dirty="0" err="1" smtClean="0"/>
              <a:t>Оның қаражаты: жарғылық </a:t>
            </a:r>
            <a:r>
              <a:rPr lang="ru-RU" dirty="0" smtClean="0"/>
              <a:t>,резерв </a:t>
            </a:r>
            <a:r>
              <a:rPr lang="ru-RU" dirty="0" err="1" smtClean="0"/>
              <a:t>капиталынан</a:t>
            </a:r>
            <a:r>
              <a:rPr lang="ru-RU" dirty="0" smtClean="0"/>
              <a:t>, </a:t>
            </a:r>
            <a:r>
              <a:rPr lang="ru-RU" dirty="0" err="1" smtClean="0"/>
              <a:t>қайта бағалау шоттары</a:t>
            </a:r>
            <a:r>
              <a:rPr lang="ru-RU" dirty="0" smtClean="0"/>
              <a:t> </a:t>
            </a:r>
            <a:r>
              <a:rPr lang="ru-RU" dirty="0" err="1" smtClean="0"/>
              <a:t>және арнайы</a:t>
            </a:r>
            <a:r>
              <a:rPr lang="ru-RU" dirty="0" smtClean="0"/>
              <a:t> </a:t>
            </a:r>
            <a:r>
              <a:rPr lang="ru-RU" dirty="0" err="1" smtClean="0"/>
              <a:t>провизияларынан</a:t>
            </a:r>
            <a:r>
              <a:rPr lang="ru-RU" dirty="0" smtClean="0"/>
              <a:t> </a:t>
            </a:r>
            <a:r>
              <a:rPr lang="ru-RU" dirty="0" err="1" smtClean="0"/>
              <a:t>құрылады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Ұлттық банктің жарғылық </a:t>
            </a:r>
            <a:r>
              <a:rPr lang="ru-RU" dirty="0" smtClean="0"/>
              <a:t>капиталы 20 млрд. </a:t>
            </a:r>
            <a:r>
              <a:rPr lang="ru-RU" dirty="0" err="1" smtClean="0"/>
              <a:t>теңгеден қалыптасады және оның міндеттемелерін</a:t>
            </a:r>
            <a:r>
              <a:rPr lang="ru-RU" dirty="0" smtClean="0"/>
              <a:t> </a:t>
            </a:r>
            <a:r>
              <a:rPr lang="ru-RU" dirty="0" err="1" smtClean="0"/>
              <a:t>қамтамасыз етеді</a:t>
            </a:r>
            <a:r>
              <a:rPr lang="ru-RU" dirty="0" smtClean="0"/>
              <a:t>. </a:t>
            </a:r>
            <a:r>
              <a:rPr lang="ru-RU" dirty="0" err="1" smtClean="0"/>
              <a:t>Жарғылық </a:t>
            </a:r>
            <a:r>
              <a:rPr lang="ru-RU" dirty="0" smtClean="0"/>
              <a:t>капитал </a:t>
            </a:r>
            <a:r>
              <a:rPr lang="ru-RU" dirty="0" err="1" smtClean="0"/>
              <a:t>мемлекеттік</a:t>
            </a:r>
            <a:r>
              <a:rPr lang="ru-RU" dirty="0" smtClean="0"/>
              <a:t> </a:t>
            </a:r>
            <a:r>
              <a:rPr lang="ru-RU" dirty="0" err="1" smtClean="0"/>
              <a:t>бюджеттен</a:t>
            </a:r>
            <a:r>
              <a:rPr lang="ru-RU" dirty="0" smtClean="0"/>
              <a:t>, </a:t>
            </a:r>
            <a:r>
              <a:rPr lang="ru-RU" dirty="0" err="1" smtClean="0"/>
              <a:t>бөлінген қаржыдан</a:t>
            </a:r>
            <a:r>
              <a:rPr lang="ru-RU" dirty="0" smtClean="0"/>
              <a:t>, </a:t>
            </a:r>
            <a:r>
              <a:rPr lang="ru-RU" dirty="0" err="1" smtClean="0"/>
              <a:t>мемлекет</a:t>
            </a:r>
            <a:r>
              <a:rPr lang="ru-RU" dirty="0" smtClean="0"/>
              <a:t> </a:t>
            </a:r>
            <a:r>
              <a:rPr lang="ru-RU" dirty="0" err="1" smtClean="0"/>
              <a:t>берген</a:t>
            </a:r>
            <a:r>
              <a:rPr lang="ru-RU" dirty="0" smtClean="0"/>
              <a:t> </a:t>
            </a:r>
            <a:r>
              <a:rPr lang="ru-RU" dirty="0" err="1" smtClean="0"/>
              <a:t>негізгі</a:t>
            </a:r>
            <a:r>
              <a:rPr lang="ru-RU" dirty="0" smtClean="0"/>
              <a:t> </a:t>
            </a:r>
            <a:r>
              <a:rPr lang="ru-RU" dirty="0" err="1" smtClean="0"/>
              <a:t>қорлардың құнынан және Ұлттық банктің алған пайдасынан</a:t>
            </a:r>
            <a:r>
              <a:rPr lang="ru-RU" dirty="0" smtClean="0"/>
              <a:t> </a:t>
            </a:r>
            <a:r>
              <a:rPr lang="ru-RU" dirty="0" err="1" smtClean="0"/>
              <a:t>құрылады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Резерв капиталы </a:t>
            </a:r>
            <a:r>
              <a:rPr lang="ru-RU" dirty="0" err="1" smtClean="0"/>
              <a:t>жарғылық капиталы</a:t>
            </a:r>
            <a:r>
              <a:rPr lang="ru-RU" dirty="0" smtClean="0"/>
              <a:t> </a:t>
            </a:r>
            <a:r>
              <a:rPr lang="ru-RU" dirty="0" err="1" smtClean="0"/>
              <a:t>мөлшерінен тұрады</a:t>
            </a:r>
            <a:r>
              <a:rPr lang="ru-RU" dirty="0" smtClean="0"/>
              <a:t>. Таза </a:t>
            </a:r>
            <a:r>
              <a:rPr lang="ru-RU" dirty="0" err="1" smtClean="0"/>
              <a:t>табысы</a:t>
            </a:r>
            <a:r>
              <a:rPr lang="ru-RU" dirty="0" smtClean="0"/>
              <a:t> </a:t>
            </a:r>
            <a:r>
              <a:rPr lang="ru-RU" dirty="0" err="1" smtClean="0"/>
              <a:t>есебінен</a:t>
            </a:r>
            <a:r>
              <a:rPr lang="ru-RU" dirty="0" smtClean="0"/>
              <a:t> </a:t>
            </a:r>
            <a:r>
              <a:rPr lang="ru-RU" dirty="0" err="1" smtClean="0"/>
              <a:t>толтырылып</a:t>
            </a:r>
            <a:r>
              <a:rPr lang="ru-RU" dirty="0" smtClean="0"/>
              <a:t>, </a:t>
            </a:r>
            <a:r>
              <a:rPr lang="ru-RU" dirty="0" err="1" smtClean="0"/>
              <a:t>жүргізілген операциялар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шығындарды өтеуге жұмсалады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Қорыта айтқанда, орталық банктің атқаратын қызметтері бір-бірімен</a:t>
            </a:r>
            <a:r>
              <a:rPr lang="ru-RU" dirty="0" smtClean="0"/>
              <a:t> </a:t>
            </a:r>
            <a:r>
              <a:rPr lang="ru-RU" dirty="0" err="1" smtClean="0"/>
              <a:t>тығыз байланысты</a:t>
            </a:r>
            <a:r>
              <a:rPr lang="ru-RU" dirty="0" smtClean="0"/>
              <a:t>. </a:t>
            </a:r>
            <a:r>
              <a:rPr lang="ru-RU" dirty="0" err="1" smtClean="0"/>
              <a:t>Мемлекет</a:t>
            </a:r>
            <a:r>
              <a:rPr lang="ru-RU" dirty="0" smtClean="0"/>
              <a:t> пен </a:t>
            </a:r>
            <a:r>
              <a:rPr lang="ru-RU" dirty="0" err="1" smtClean="0"/>
              <a:t>басқа банктерге</a:t>
            </a:r>
            <a:r>
              <a:rPr lang="ru-RU" dirty="0" smtClean="0"/>
              <a:t> </a:t>
            </a:r>
            <a:r>
              <a:rPr lang="ru-RU" dirty="0" err="1" smtClean="0"/>
              <a:t>несие</a:t>
            </a:r>
            <a:r>
              <a:rPr lang="ru-RU" dirty="0" smtClean="0"/>
              <a:t> </a:t>
            </a:r>
            <a:r>
              <a:rPr lang="ru-RU" dirty="0" err="1" smtClean="0"/>
              <a:t>берген</a:t>
            </a:r>
            <a:r>
              <a:rPr lang="ru-RU" dirty="0" smtClean="0"/>
              <a:t> </a:t>
            </a:r>
            <a:r>
              <a:rPr lang="ru-RU" dirty="0" err="1" smtClean="0"/>
              <a:t>кезде</a:t>
            </a:r>
            <a:r>
              <a:rPr lang="ru-RU" dirty="0" smtClean="0"/>
              <a:t>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несиелік</a:t>
            </a:r>
            <a:r>
              <a:rPr lang="ru-RU" dirty="0" smtClean="0"/>
              <a:t> </a:t>
            </a:r>
            <a:r>
              <a:rPr lang="ru-RU" dirty="0" err="1" smtClean="0"/>
              <a:t>айналым</a:t>
            </a:r>
            <a:r>
              <a:rPr lang="ru-RU" dirty="0" smtClean="0"/>
              <a:t> </a:t>
            </a:r>
            <a:r>
              <a:rPr lang="ru-RU" dirty="0" err="1" smtClean="0"/>
              <a:t>құралдарын шығарып</a:t>
            </a:r>
            <a:r>
              <a:rPr lang="ru-RU" dirty="0" smtClean="0"/>
              <a:t>, </a:t>
            </a:r>
            <a:r>
              <a:rPr lang="ru-RU" dirty="0" err="1" smtClean="0"/>
              <a:t>үкіметтік міндеттеме</a:t>
            </a:r>
            <a:r>
              <a:rPr lang="ru-RU" dirty="0" smtClean="0"/>
              <a:t> </a:t>
            </a:r>
            <a:r>
              <a:rPr lang="ru-RU" dirty="0" err="1" smtClean="0"/>
              <a:t>шығару және </a:t>
            </a:r>
            <a:r>
              <a:rPr lang="ru-RU" dirty="0" smtClean="0"/>
              <a:t>оны </a:t>
            </a:r>
            <a:r>
              <a:rPr lang="ru-RU" dirty="0" err="1" smtClean="0"/>
              <a:t>өтеуде қарыз процентінің деңгейіне әсер етеді</a:t>
            </a:r>
            <a:r>
              <a:rPr lang="ru-RU" dirty="0" smtClean="0"/>
              <a:t>. </a:t>
            </a:r>
            <a:r>
              <a:rPr lang="ru-RU" dirty="0" err="1" smtClean="0"/>
              <a:t>Бұл орталық банктің банктік</a:t>
            </a:r>
            <a:r>
              <a:rPr lang="ru-RU" dirty="0" smtClean="0"/>
              <a:t> </a:t>
            </a:r>
            <a:r>
              <a:rPr lang="ru-RU" dirty="0" err="1" smtClean="0"/>
              <a:t>жүйедегі алатын</a:t>
            </a:r>
            <a:r>
              <a:rPr lang="ru-RU" dirty="0" smtClean="0"/>
              <a:t> </a:t>
            </a:r>
            <a:r>
              <a:rPr lang="ru-RU" dirty="0" err="1" smtClean="0"/>
              <a:t>ерекше</a:t>
            </a:r>
            <a:r>
              <a:rPr lang="ru-RU" dirty="0" smtClean="0"/>
              <a:t> </a:t>
            </a:r>
            <a:r>
              <a:rPr lang="ru-RU" dirty="0" err="1" smtClean="0"/>
              <a:t>орнын</a:t>
            </a:r>
            <a:r>
              <a:rPr lang="ru-RU" dirty="0" smtClean="0"/>
              <a:t> </a:t>
            </a:r>
            <a:r>
              <a:rPr lang="ru-RU" dirty="0" err="1" smtClean="0"/>
              <a:t>айқындап, сонымен</a:t>
            </a:r>
            <a:r>
              <a:rPr lang="ru-RU" dirty="0" smtClean="0"/>
              <a:t> </a:t>
            </a:r>
            <a:r>
              <a:rPr lang="ru-RU" dirty="0" err="1" smtClean="0"/>
              <a:t>қатар өзінің басты</a:t>
            </a:r>
            <a:r>
              <a:rPr lang="ru-RU" dirty="0" smtClean="0"/>
              <a:t> </a:t>
            </a:r>
            <a:r>
              <a:rPr lang="ru-RU" dirty="0" err="1" smtClean="0"/>
              <a:t>қызметі </a:t>
            </a:r>
            <a:r>
              <a:rPr lang="ru-RU" dirty="0" smtClean="0"/>
              <a:t>─ </a:t>
            </a:r>
            <a:r>
              <a:rPr lang="ru-RU" dirty="0" err="1" smtClean="0"/>
              <a:t>ақша-несиелік реттеу</a:t>
            </a:r>
            <a:r>
              <a:rPr lang="ru-RU" dirty="0" smtClean="0"/>
              <a:t> </a:t>
            </a:r>
            <a:r>
              <a:rPr lang="ru-RU" dirty="0" err="1" smtClean="0"/>
              <a:t>қызметін орындауға объективтік</a:t>
            </a:r>
            <a:r>
              <a:rPr lang="ru-RU" dirty="0" smtClean="0"/>
              <a:t> </a:t>
            </a:r>
            <a:r>
              <a:rPr lang="ru-RU" dirty="0" err="1" smtClean="0"/>
              <a:t>алғы шарттар</a:t>
            </a:r>
            <a:r>
              <a:rPr lang="ru-RU" dirty="0" smtClean="0"/>
              <a:t> </a:t>
            </a:r>
            <a:r>
              <a:rPr lang="ru-RU" dirty="0" err="1" smtClean="0"/>
              <a:t>жасайды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err="1" smtClean="0"/>
              <a:t>Банктің атқаратын қызметерін негізінен</a:t>
            </a:r>
            <a:r>
              <a:rPr lang="ru-RU" dirty="0" smtClean="0"/>
              <a:t> </a:t>
            </a:r>
            <a:r>
              <a:rPr lang="ru-RU" dirty="0" err="1" smtClean="0"/>
              <a:t>төмендегідей топтастыруға болады</a:t>
            </a:r>
            <a:r>
              <a:rPr lang="ru-RU" dirty="0" smtClean="0"/>
              <a:t>: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Уақытша </a:t>
            </a:r>
            <a:r>
              <a:rPr lang="ru-RU" dirty="0" smtClean="0"/>
              <a:t>бос </a:t>
            </a:r>
            <a:r>
              <a:rPr lang="ru-RU" dirty="0" err="1" smtClean="0"/>
              <a:t>ақша қаражаттарын тарту</a:t>
            </a:r>
            <a:r>
              <a:rPr lang="ru-RU" dirty="0" smtClean="0"/>
              <a:t>, </a:t>
            </a:r>
            <a:r>
              <a:rPr lang="ru-RU" dirty="0" err="1" smtClean="0"/>
              <a:t>жинақтау және </a:t>
            </a:r>
            <a:r>
              <a:rPr lang="ru-RU" dirty="0" smtClean="0"/>
              <a:t>оны </a:t>
            </a:r>
            <a:r>
              <a:rPr lang="ru-RU" dirty="0" err="1" smtClean="0"/>
              <a:t>қарыз капиталына</a:t>
            </a:r>
            <a:r>
              <a:rPr lang="ru-RU" dirty="0" smtClean="0"/>
              <a:t> </a:t>
            </a:r>
            <a:r>
              <a:rPr lang="ru-RU" dirty="0" err="1" smtClean="0"/>
              <a:t>айналдыру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Кәсіпорынға, мемлекетке</a:t>
            </a:r>
            <a:r>
              <a:rPr lang="ru-RU" dirty="0" smtClean="0"/>
              <a:t>, </a:t>
            </a:r>
            <a:r>
              <a:rPr lang="ru-RU" dirty="0" err="1" smtClean="0"/>
              <a:t>жеке</a:t>
            </a:r>
            <a:r>
              <a:rPr lang="ru-RU" dirty="0" smtClean="0"/>
              <a:t> </a:t>
            </a:r>
            <a:r>
              <a:rPr lang="ru-RU" dirty="0" err="1" smtClean="0"/>
              <a:t>адамдарға несие</a:t>
            </a:r>
            <a:r>
              <a:rPr lang="ru-RU" dirty="0" smtClean="0"/>
              <a:t> беру, </a:t>
            </a:r>
            <a:r>
              <a:rPr lang="ru-RU" dirty="0" err="1" smtClean="0"/>
              <a:t>бағалы қағаздармен </a:t>
            </a:r>
            <a:r>
              <a:rPr lang="ru-RU" dirty="0" smtClean="0"/>
              <a:t>операция </a:t>
            </a:r>
            <a:r>
              <a:rPr lang="ru-RU" dirty="0" err="1" smtClean="0"/>
              <a:t>жүргізу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Ақша айналымын</a:t>
            </a:r>
            <a:r>
              <a:rPr lang="ru-RU" dirty="0" smtClean="0"/>
              <a:t> </a:t>
            </a:r>
            <a:r>
              <a:rPr lang="ru-RU" dirty="0" err="1" smtClean="0"/>
              <a:t>ретеу</a:t>
            </a:r>
            <a:r>
              <a:rPr lang="ru-RU" dirty="0" smtClean="0"/>
              <a:t>. Банк ─ </a:t>
            </a:r>
            <a:r>
              <a:rPr lang="ru-RU" dirty="0" err="1" smtClean="0"/>
              <a:t>әртүрлі шаруашылық субъектілердің төлемайналымы жүретін орталық</a:t>
            </a:r>
            <a:r>
              <a:rPr lang="ru-RU" dirty="0" smtClean="0"/>
              <a:t>. Банк </a:t>
            </a:r>
            <a:r>
              <a:rPr lang="ru-RU" dirty="0" err="1" smtClean="0"/>
              <a:t>өзінің есеп</a:t>
            </a:r>
            <a:r>
              <a:rPr lang="ru-RU" dirty="0" smtClean="0"/>
              <a:t> </a:t>
            </a:r>
            <a:r>
              <a:rPr lang="ru-RU" dirty="0" err="1" smtClean="0"/>
              <a:t>айырысу</a:t>
            </a:r>
            <a:r>
              <a:rPr lang="ru-RU" dirty="0" smtClean="0"/>
              <a:t> </a:t>
            </a:r>
            <a:r>
              <a:rPr lang="ru-RU" dirty="0" err="1" smtClean="0"/>
              <a:t>жүйесі арқылы клиенттеріне</a:t>
            </a:r>
            <a:r>
              <a:rPr lang="ru-RU" dirty="0" smtClean="0"/>
              <a:t> </a:t>
            </a:r>
            <a:r>
              <a:rPr lang="ru-RU" dirty="0" err="1" smtClean="0"/>
              <a:t>айырбас</a:t>
            </a:r>
            <a:r>
              <a:rPr lang="ru-RU" dirty="0" smtClean="0"/>
              <a:t>, капитал </a:t>
            </a:r>
            <a:r>
              <a:rPr lang="ru-RU" dirty="0" err="1" smtClean="0"/>
              <a:t>және ақша айналымын</a:t>
            </a:r>
            <a:r>
              <a:rPr lang="ru-RU" dirty="0" smtClean="0"/>
              <a:t> </a:t>
            </a:r>
            <a:r>
              <a:rPr lang="ru-RU" dirty="0" err="1" smtClean="0"/>
              <a:t>жүргізуге мүмкіндік туғызады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Айналымға несие</a:t>
            </a:r>
            <a:r>
              <a:rPr lang="ru-RU" dirty="0" smtClean="0"/>
              <a:t> </a:t>
            </a:r>
            <a:r>
              <a:rPr lang="ru-RU" dirty="0" err="1" smtClean="0"/>
              <a:t>құралдарын шығару.</a:t>
            </a:r>
            <a:r>
              <a:rPr lang="ru-RU" dirty="0" smtClean="0"/>
              <a:t> Банк </a:t>
            </a:r>
            <a:r>
              <a:rPr lang="ru-RU" dirty="0" err="1" smtClean="0"/>
              <a:t>клиентін</a:t>
            </a:r>
            <a:r>
              <a:rPr lang="ru-RU" dirty="0" smtClean="0"/>
              <a:t> тек </a:t>
            </a:r>
            <a:r>
              <a:rPr lang="ru-RU" dirty="0" err="1" smtClean="0"/>
              <a:t>жинаған уақытша </a:t>
            </a:r>
            <a:r>
              <a:rPr lang="ru-RU" dirty="0" smtClean="0"/>
              <a:t>бос </a:t>
            </a:r>
            <a:r>
              <a:rPr lang="ru-RU" dirty="0" err="1" smtClean="0"/>
              <a:t>ақша қаражатымен несиелеп</a:t>
            </a:r>
            <a:r>
              <a:rPr lang="ru-RU" dirty="0" smtClean="0"/>
              <a:t> </a:t>
            </a:r>
            <a:r>
              <a:rPr lang="ru-RU" dirty="0" err="1" smtClean="0"/>
              <a:t>қана қоймай</a:t>
            </a:r>
            <a:r>
              <a:rPr lang="ru-RU" dirty="0" smtClean="0"/>
              <a:t>,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қатар депозиттік</a:t>
            </a:r>
            <a:r>
              <a:rPr lang="ru-RU" dirty="0" smtClean="0"/>
              <a:t> </a:t>
            </a:r>
            <a:r>
              <a:rPr lang="ru-RU" dirty="0" err="1" smtClean="0"/>
              <a:t>чектерді</a:t>
            </a:r>
            <a:r>
              <a:rPr lang="ru-RU" dirty="0" smtClean="0"/>
              <a:t>, </a:t>
            </a:r>
            <a:r>
              <a:rPr lang="ru-RU" dirty="0" err="1" smtClean="0"/>
              <a:t>вексельдерді</a:t>
            </a:r>
            <a:r>
              <a:rPr lang="ru-RU" dirty="0" smtClean="0"/>
              <a:t> </a:t>
            </a:r>
            <a:r>
              <a:rPr lang="ru-RU" dirty="0" err="1" smtClean="0"/>
              <a:t>шығарумен </a:t>
            </a:r>
            <a:r>
              <a:rPr lang="ru-RU" dirty="0" smtClean="0"/>
              <a:t>де </a:t>
            </a:r>
            <a:r>
              <a:rPr lang="ru-RU" dirty="0" err="1" smtClean="0"/>
              <a:t>несиелейді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Экономикалық және қаржылық кеңес </a:t>
            </a:r>
            <a:r>
              <a:rPr lang="ru-RU" dirty="0" smtClean="0"/>
              <a:t>беру.</a:t>
            </a:r>
          </a:p>
          <a:p>
            <a:r>
              <a:rPr lang="ru-RU" dirty="0" err="1" smtClean="0"/>
              <a:t>Республикада</a:t>
            </a:r>
            <a:r>
              <a:rPr lang="ru-RU" dirty="0" smtClean="0"/>
              <a:t>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деңгейлі </a:t>
            </a:r>
            <a:r>
              <a:rPr lang="ru-RU" dirty="0" smtClean="0"/>
              <a:t>банк </a:t>
            </a:r>
            <a:r>
              <a:rPr lang="ru-RU" dirty="0" err="1" smtClean="0"/>
              <a:t>жүйесі </a:t>
            </a:r>
            <a:r>
              <a:rPr lang="ru-RU" dirty="0" smtClean="0"/>
              <a:t>бар: </a:t>
            </a:r>
            <a:r>
              <a:rPr lang="ru-RU" dirty="0" err="1" smtClean="0"/>
              <a:t>жоғары </a:t>
            </a:r>
            <a:r>
              <a:rPr lang="ru-RU" dirty="0" smtClean="0"/>
              <a:t>(</a:t>
            </a:r>
            <a:r>
              <a:rPr lang="ru-RU" dirty="0" err="1" smtClean="0"/>
              <a:t>бірінші</a:t>
            </a:r>
            <a:r>
              <a:rPr lang="ru-RU" dirty="0" smtClean="0"/>
              <a:t>) </a:t>
            </a:r>
            <a:r>
              <a:rPr lang="ru-RU" dirty="0" err="1" smtClean="0"/>
              <a:t>деңгейдегі </a:t>
            </a:r>
            <a:r>
              <a:rPr lang="ru-RU" dirty="0" smtClean="0"/>
              <a:t>банк ─ </a:t>
            </a:r>
            <a:r>
              <a:rPr lang="ru-RU" dirty="0" err="1" smtClean="0"/>
              <a:t>Қазақстан Республикасының Ұлттық банкі</a:t>
            </a:r>
            <a:r>
              <a:rPr lang="ru-RU" dirty="0" smtClean="0"/>
              <a:t> </a:t>
            </a:r>
            <a:r>
              <a:rPr lang="ru-RU" dirty="0" err="1" smtClean="0"/>
              <a:t>және төменгі </a:t>
            </a:r>
            <a:r>
              <a:rPr lang="ru-RU" dirty="0" smtClean="0"/>
              <a:t>(</a:t>
            </a:r>
            <a:r>
              <a:rPr lang="ru-RU" dirty="0" err="1" smtClean="0"/>
              <a:t>екінші</a:t>
            </a:r>
            <a:r>
              <a:rPr lang="ru-RU" dirty="0" smtClean="0"/>
              <a:t>) </a:t>
            </a:r>
            <a:r>
              <a:rPr lang="ru-RU" dirty="0" err="1" smtClean="0"/>
              <a:t>деңгейдегі банк</a:t>
            </a:r>
            <a:r>
              <a:rPr lang="ru-RU" dirty="0" smtClean="0"/>
              <a:t> ─ </a:t>
            </a:r>
            <a:r>
              <a:rPr lang="ru-RU" dirty="0" err="1" smtClean="0"/>
              <a:t>коммерциялық банктер</a:t>
            </a:r>
            <a:r>
              <a:rPr lang="ru-RU" dirty="0" smtClean="0"/>
              <a:t> </a:t>
            </a:r>
            <a:r>
              <a:rPr lang="ru-RU" dirty="0" err="1" smtClean="0"/>
              <a:t>жүйесі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Мемлекеттің несие</a:t>
            </a:r>
            <a:r>
              <a:rPr lang="ru-RU" dirty="0" smtClean="0"/>
              <a:t> </a:t>
            </a:r>
            <a:r>
              <a:rPr lang="ru-RU" dirty="0" err="1" smtClean="0"/>
              <a:t>жүйесінде коммерциялық банктердің алатын</a:t>
            </a:r>
            <a:r>
              <a:rPr lang="ru-RU" dirty="0" smtClean="0"/>
              <a:t> </a:t>
            </a:r>
            <a:r>
              <a:rPr lang="ru-RU" dirty="0" err="1" smtClean="0"/>
              <a:t>орны</a:t>
            </a:r>
            <a:r>
              <a:rPr lang="ru-RU" dirty="0" smtClean="0"/>
              <a:t> </a:t>
            </a:r>
            <a:r>
              <a:rPr lang="ru-RU" dirty="0" err="1" smtClean="0"/>
              <a:t>өте зор</a:t>
            </a:r>
            <a:r>
              <a:rPr lang="ru-RU" dirty="0" smtClean="0"/>
              <a:t>. </a:t>
            </a:r>
            <a:r>
              <a:rPr lang="ru-RU" dirty="0" err="1" smtClean="0"/>
              <a:t>Олардың міндеті</a:t>
            </a:r>
            <a:r>
              <a:rPr lang="ru-RU" dirty="0" smtClean="0"/>
              <a:t> </a:t>
            </a:r>
            <a:r>
              <a:rPr lang="ru-RU" dirty="0" err="1" smtClean="0"/>
              <a:t>ақша айналымы</a:t>
            </a:r>
            <a:r>
              <a:rPr lang="ru-RU" dirty="0" smtClean="0"/>
              <a:t> мен капитал </a:t>
            </a:r>
            <a:r>
              <a:rPr lang="ru-RU" dirty="0" err="1" smtClean="0"/>
              <a:t>айналымының үздіксіз қозғалысын қамтамасыз ету</a:t>
            </a:r>
            <a:r>
              <a:rPr lang="ru-RU" dirty="0" smtClean="0"/>
              <a:t>, </a:t>
            </a:r>
            <a:r>
              <a:rPr lang="ru-RU" dirty="0" err="1" smtClean="0"/>
              <a:t>өнеркәсіп мекемелерін</a:t>
            </a:r>
            <a:r>
              <a:rPr lang="ru-RU" dirty="0" smtClean="0"/>
              <a:t>, </a:t>
            </a:r>
            <a:r>
              <a:rPr lang="ru-RU" dirty="0" err="1" smtClean="0"/>
              <a:t>мемлекет</a:t>
            </a:r>
            <a:r>
              <a:rPr lang="ru-RU" dirty="0" smtClean="0"/>
              <a:t> пен </a:t>
            </a:r>
            <a:r>
              <a:rPr lang="ru-RU" dirty="0" err="1" smtClean="0"/>
              <a:t>халықты несиелеу</a:t>
            </a:r>
            <a:r>
              <a:rPr lang="ru-RU" dirty="0" smtClean="0"/>
              <a:t>, </a:t>
            </a:r>
            <a:r>
              <a:rPr lang="ru-RU" dirty="0" err="1" smtClean="0"/>
              <a:t>халық шаруашылығына қор жинау</a:t>
            </a:r>
            <a:r>
              <a:rPr lang="ru-RU" dirty="0" smtClean="0"/>
              <a:t> </a:t>
            </a:r>
            <a:r>
              <a:rPr lang="ru-RU" dirty="0" err="1" smtClean="0"/>
              <a:t>үшін жағдай жасау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Қазақстан Республикасының Ұлттық банкі</a:t>
            </a:r>
            <a:r>
              <a:rPr lang="ru-RU" dirty="0" smtClean="0"/>
              <a:t> </a:t>
            </a:r>
            <a:r>
              <a:rPr lang="ru-RU" dirty="0" err="1" smtClean="0"/>
              <a:t>Қазақстан Республикасының Орталық банкі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 </a:t>
            </a:r>
            <a:r>
              <a:rPr lang="ru-RU" dirty="0" err="1" smtClean="0"/>
              <a:t>және Қазақстан Республикасының </a:t>
            </a:r>
            <a:r>
              <a:rPr lang="ru-RU" dirty="0" smtClean="0"/>
              <a:t>банк </a:t>
            </a:r>
            <a:r>
              <a:rPr lang="ru-RU" dirty="0" err="1" smtClean="0"/>
              <a:t>жүйесінің жоғары деңгейін білдіреді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46</TotalTime>
  <Words>1482</Words>
  <PresentationFormat>Экран (4:3)</PresentationFormat>
  <Paragraphs>98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Официальная</vt:lpstr>
      <vt:lpstr>Банк туралы түсінік, оның түрлері, қызметтері. Қазақстандағы банк жүйесі </vt:lpstr>
      <vt:lpstr>Жоспар:</vt:lpstr>
      <vt:lpstr>Слайд 3</vt:lpstr>
      <vt:lpstr>Слайд 4</vt:lpstr>
      <vt:lpstr>Банк деген ұғым не, ол қалай пайда болды деген сұраққа жауап іздестірейік. «Банк» деген ұғымы италиян сөзі «bank» ─ орындық, «айырбас орындығы ─ айырбас орны» дегенді білдіреді. </vt:lpstr>
      <vt:lpstr>Банктің атқаратын қызметерін негізінен төмендегідей топтастыруға болады: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Банк туралы түсінік, оның түрлері, қызметтері. Қазақстандағы банк жүйесі </dc:title>
  <dc:creator>Лэйла</dc:creator>
  <cp:lastModifiedBy>Лэйла</cp:lastModifiedBy>
  <cp:revision>4</cp:revision>
  <dcterms:created xsi:type="dcterms:W3CDTF">2016-12-25T14:08:33Z</dcterms:created>
  <dcterms:modified xsi:type="dcterms:W3CDTF">2016-12-26T03:02:07Z</dcterms:modified>
</cp:coreProperties>
</file>